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notesSlides/notesSlide3.xml" ContentType="application/vnd.openxmlformats-officedocument.presentationml.notesSlide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7" r:id="rId1"/>
  </p:sldMasterIdLst>
  <p:notesMasterIdLst>
    <p:notesMasterId r:id="rId31"/>
  </p:notesMasterIdLst>
  <p:handoutMasterIdLst>
    <p:handoutMasterId r:id="rId32"/>
  </p:handoutMasterIdLst>
  <p:sldIdLst>
    <p:sldId id="448" r:id="rId2"/>
    <p:sldId id="669" r:id="rId3"/>
    <p:sldId id="671" r:id="rId4"/>
    <p:sldId id="632" r:id="rId5"/>
    <p:sldId id="672" r:id="rId6"/>
    <p:sldId id="607" r:id="rId7"/>
    <p:sldId id="668" r:id="rId8"/>
    <p:sldId id="620" r:id="rId9"/>
    <p:sldId id="621" r:id="rId10"/>
    <p:sldId id="619" r:id="rId11"/>
    <p:sldId id="629" r:id="rId12"/>
    <p:sldId id="650" r:id="rId13"/>
    <p:sldId id="659" r:id="rId14"/>
    <p:sldId id="660" r:id="rId15"/>
    <p:sldId id="644" r:id="rId16"/>
    <p:sldId id="666" r:id="rId17"/>
    <p:sldId id="674" r:id="rId18"/>
    <p:sldId id="641" r:id="rId19"/>
    <p:sldId id="642" r:id="rId20"/>
    <p:sldId id="643" r:id="rId21"/>
    <p:sldId id="637" r:id="rId22"/>
    <p:sldId id="636" r:id="rId23"/>
    <p:sldId id="638" r:id="rId24"/>
    <p:sldId id="658" r:id="rId25"/>
    <p:sldId id="655" r:id="rId26"/>
    <p:sldId id="656" r:id="rId27"/>
    <p:sldId id="654" r:id="rId28"/>
    <p:sldId id="657" r:id="rId29"/>
    <p:sldId id="575" r:id="rId30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86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FF3300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7757" autoAdjust="0"/>
  </p:normalViewPr>
  <p:slideViewPr>
    <p:cSldViewPr>
      <p:cViewPr>
        <p:scale>
          <a:sx n="90" d="100"/>
          <a:sy n="90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76" y="-96"/>
      </p:cViewPr>
      <p:guideLst>
        <p:guide orient="horz" pos="3086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0"/>
      <c:rotY val="5"/>
      <c:depthPercent val="27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06056773833645E-2"/>
          <c:y val="6.0141828032729973E-2"/>
          <c:w val="0.85773750505709023"/>
          <c:h val="0.687928193163722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Оның ішінде</c:v>
                </c:pt>
              </c:strCache>
            </c:strRef>
          </c:tx>
          <c:spPr>
            <a:solidFill>
              <a:srgbClr val="00B050">
                <a:alpha val="74000"/>
              </a:srgb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Источники инвестиционной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6442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Амортизация</c:v>
                </c:pt>
              </c:strCache>
            </c:strRef>
          </c:tx>
          <c:spPr>
            <a:solidFill>
              <a:srgbClr val="0070C0">
                <a:alpha val="87000"/>
              </a:srgb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Источники инвестиционной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ЕҚҚДБ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Источники инвестиционной программы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2722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Пайда</c:v>
                </c:pt>
              </c:strCache>
            </c:strRef>
          </c:tx>
          <c:spPr>
            <a:solidFill>
              <a:srgbClr val="000066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Источники инвестиционной программы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640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Басқалары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Источники инвестиционной программы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8272640"/>
        <c:axId val="168274176"/>
        <c:axId val="0"/>
      </c:bar3DChart>
      <c:catAx>
        <c:axId val="168272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8274176"/>
        <c:crosses val="autoZero"/>
        <c:auto val="1"/>
        <c:lblAlgn val="ctr"/>
        <c:lblOffset val="100"/>
        <c:noMultiLvlLbl val="0"/>
      </c:catAx>
      <c:valAx>
        <c:axId val="168274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8272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9112970899214505E-2"/>
          <c:y val="0.75298116670499016"/>
          <c:w val="0.95536477746182236"/>
          <c:h val="0.15251975912748741"/>
        </c:manualLayout>
      </c:layout>
      <c:overlay val="0"/>
      <c:txPr>
        <a:bodyPr/>
        <a:lstStyle/>
        <a:p>
          <a:pPr>
            <a:defRPr sz="900" i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 i="1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hPercent val="57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78129491073757E-2"/>
          <c:y val="0"/>
          <c:w val="0.87224374101785251"/>
          <c:h val="0.790028290507403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1996 жыл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9.201742047909027E-2"/>
                  <c:y val="-5.03912263716729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80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B6-43FA-AD2C-56DFC2C2E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Sheet1!$B$1:$B$1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4FB6-43FA-AD2C-56DFC2C2E0C8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2019 жыл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8409289762752447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0000"/>
                        </a:solidFill>
                      </a:rPr>
                      <a:t>100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B6-43FA-AD2C-56DFC2C2E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4FB6-43FA-AD2C-56DFC2C2E0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510528"/>
        <c:axId val="181512064"/>
        <c:axId val="0"/>
      </c:bar3DChart>
      <c:catAx>
        <c:axId val="181510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815120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1512064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81510528"/>
        <c:crosses val="max"/>
        <c:crossBetween val="between"/>
        <c:majorUnit val="500"/>
        <c:minorUnit val="100"/>
      </c:valAx>
    </c:plotArea>
    <c:legend>
      <c:legendPos val="b"/>
      <c:layout>
        <c:manualLayout>
          <c:xMode val="edge"/>
          <c:yMode val="edge"/>
          <c:x val="2.7696429231332011E-2"/>
          <c:y val="0.80938008641660009"/>
          <c:w val="0.8211497362729262"/>
          <c:h val="0.1380389550592058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hPercent val="57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78129491073757E-2"/>
          <c:y val="0"/>
          <c:w val="0.85906444916153457"/>
          <c:h val="0.814026415269042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1996 жыл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4.207234862000496E-2"/>
                  <c:y val="-7.558683955750948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100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E0-4669-BB4D-011AF33AF5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Sheet1!$B$1:$B$1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3DE0-4669-BB4D-011AF33AF51B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2019 жыл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2.969883341186853E-2"/>
                  <c:y val="-7.5586839557509472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0000"/>
                        </a:solidFill>
                      </a:rPr>
                      <a:t>150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E0-4669-BB4D-011AF33AF5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3DE0-4669-BB4D-011AF33AF5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556352"/>
        <c:axId val="181557888"/>
        <c:axId val="0"/>
      </c:bar3DChart>
      <c:catAx>
        <c:axId val="181556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8155788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1557888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81556352"/>
        <c:crosses val="max"/>
        <c:crossBetween val="between"/>
        <c:majorUnit val="500"/>
        <c:minorUnit val="100"/>
      </c:valAx>
    </c:plotArea>
    <c:legend>
      <c:legendPos val="b"/>
      <c:layout>
        <c:manualLayout>
          <c:xMode val="edge"/>
          <c:yMode val="edge"/>
          <c:x val="2.7696429231332011E-2"/>
          <c:y val="0.80938008641660009"/>
          <c:w val="0.8211497362729262"/>
          <c:h val="0.1380389550592058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hPercent val="57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78078208844197E-2"/>
          <c:y val="0"/>
          <c:w val="0.87224374101785251"/>
          <c:h val="0.790028290507403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1996 жыл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9.201742047909027E-2"/>
                  <c:y val="-5.039122637167298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38-464B-90A6-DF9BD7F7F1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Sheet1!$B$1:$B$1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0F38-464B-90A6-DF9BD7F7F1DF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2019 жыл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84092897627524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2,1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38-464B-90A6-DF9BD7F7F1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Sheet1!$B$2:$B$2</c:f>
              <c:numCache>
                <c:formatCode>General</c:formatCode>
                <c:ptCount val="1"/>
                <c:pt idx="0">
                  <c:v>30.5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0F38-464B-90A6-DF9BD7F7F1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655424"/>
        <c:axId val="181656960"/>
        <c:axId val="0"/>
      </c:bar3DChart>
      <c:catAx>
        <c:axId val="181655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8165696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1656960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81655424"/>
        <c:crosses val="max"/>
        <c:crossBetween val="between"/>
        <c:majorUnit val="500"/>
        <c:minorUnit val="100"/>
      </c:valAx>
    </c:plotArea>
    <c:legend>
      <c:legendPos val="b"/>
      <c:layout>
        <c:manualLayout>
          <c:xMode val="edge"/>
          <c:yMode val="edge"/>
          <c:x val="2.7696429231332011E-2"/>
          <c:y val="0.80938008641660009"/>
          <c:w val="0.8211497362729262"/>
          <c:h val="0.1380389550592058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98455258787611E-2"/>
          <c:y val="2.8548707006411052E-2"/>
          <c:w val="0.95640308948242481"/>
          <c:h val="0.82222890267094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Жоспарланға (ИН бойынша)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51,8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2011-2019 жж желілерді қайта құру</c:v>
                </c:pt>
                <c:pt idx="1">
                  <c:v>Олардың ішінде 2019 жылы 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1510</c:v>
                </c:pt>
                <c:pt idx="1">
                  <c:v>751.8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Нақты орындалды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33,7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2011-2019 жж желілерді қайта құру</c:v>
                </c:pt>
                <c:pt idx="1">
                  <c:v>Олардың ішінде 2019 жылы 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981</c:v>
                </c:pt>
                <c:pt idx="1">
                  <c:v>433.7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1715712"/>
        <c:axId val="181717248"/>
      </c:barChart>
      <c:catAx>
        <c:axId val="1817157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81717248"/>
        <c:crosses val="autoZero"/>
        <c:auto val="1"/>
        <c:lblAlgn val="ctr"/>
        <c:lblOffset val="100"/>
        <c:noMultiLvlLbl val="0"/>
      </c:catAx>
      <c:valAx>
        <c:axId val="181717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17157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098658086052327"/>
          <c:y val="0.18715277266095875"/>
          <c:w val="0.59448719077915513"/>
          <c:h val="9.8392178956289836E-2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9344526611889"/>
          <c:y val="3.9593106434885922E-2"/>
          <c:w val="0.44737127714100861"/>
          <c:h val="0.799316232436758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Нақты орындалғаны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rgbClr val="0000FF"/>
                        </a:solidFill>
                      </a:rPr>
                      <a:t>0</a:t>
                    </a:r>
                    <a:r>
                      <a:rPr lang="en-US" b="1" smtClean="0">
                        <a:solidFill>
                          <a:srgbClr val="0000FF"/>
                        </a:solidFill>
                      </a:rPr>
                      <a:t>,</a:t>
                    </a:r>
                    <a:r>
                      <a:rPr lang="ru-RU" b="1" smtClean="0">
                        <a:solidFill>
                          <a:srgbClr val="0000FF"/>
                        </a:solidFill>
                      </a:rPr>
                      <a:t>0</a:t>
                    </a:r>
                    <a:r>
                      <a:rPr lang="en-US" b="1" smtClean="0">
                        <a:solidFill>
                          <a:srgbClr val="0000FF"/>
                        </a:solidFill>
                      </a:rPr>
                      <a:t>65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Нормативті - техниқалық шығындар (%)</c:v>
                </c:pt>
                <c:pt idx="1">
                  <c:v>Су тарату көлемі (млн.м3)</c:v>
                </c:pt>
                <c:pt idx="2">
                  <c:v>Суды өндеу бірлігіне электір құатының шығыны (кВт/м3)</c:v>
                </c:pt>
                <c:pt idx="3">
                  <c:v>Су көтеру көлемі (млн.м3)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15.38</c:v>
                </c:pt>
                <c:pt idx="1">
                  <c:v>46.9</c:v>
                </c:pt>
                <c:pt idx="2">
                  <c:v>5.65</c:v>
                </c:pt>
                <c:pt idx="3">
                  <c:v>55.4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Жоспар бойынша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rgbClr val="FF0000"/>
                        </a:solidFill>
                      </a:rPr>
                      <a:t>0</a:t>
                    </a:r>
                    <a:r>
                      <a:rPr lang="en-US" b="1" smtClean="0">
                        <a:solidFill>
                          <a:srgbClr val="FF0000"/>
                        </a:solidFill>
                      </a:rPr>
                      <a:t>,</a:t>
                    </a:r>
                    <a:r>
                      <a:rPr lang="ru-RU" b="1" smtClean="0">
                        <a:solidFill>
                          <a:srgbClr val="FF0000"/>
                        </a:solidFill>
                      </a:rPr>
                      <a:t>0</a:t>
                    </a:r>
                    <a:r>
                      <a:rPr lang="en-US" b="1" smtClean="0">
                        <a:solidFill>
                          <a:srgbClr val="FF0000"/>
                        </a:solidFill>
                      </a:rPr>
                      <a:t>7</a:t>
                    </a:r>
                    <a:r>
                      <a:rPr lang="ru-RU" b="1" smtClean="0">
                        <a:solidFill>
                          <a:srgbClr val="FF0000"/>
                        </a:solidFill>
                      </a:rPr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Нормативті - техниқалық шығындар (%)</c:v>
                </c:pt>
                <c:pt idx="1">
                  <c:v>Су тарату көлемі (млн.м3)</c:v>
                </c:pt>
                <c:pt idx="2">
                  <c:v>Суды өндеу бірлігіне электір құатының шығыны (кВт/м3)</c:v>
                </c:pt>
                <c:pt idx="3">
                  <c:v>Су көтеру көлемі (млн.м3)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15.56</c:v>
                </c:pt>
                <c:pt idx="1">
                  <c:v>46.3</c:v>
                </c:pt>
                <c:pt idx="2">
                  <c:v>5.7</c:v>
                </c:pt>
                <c:pt idx="3">
                  <c:v>54.6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5261184"/>
        <c:axId val="45262720"/>
      </c:barChart>
      <c:catAx>
        <c:axId val="452611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5262720"/>
        <c:crosses val="autoZero"/>
        <c:auto val="1"/>
        <c:lblAlgn val="ctr"/>
        <c:lblOffset val="100"/>
        <c:noMultiLvlLbl val="0"/>
      </c:catAx>
      <c:valAx>
        <c:axId val="45262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2611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649350444410123"/>
          <c:y val="0.25783727733955486"/>
          <c:w val="0.53212295879985316"/>
          <c:h val="0.515255527163648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-0.3196976893824906"/>
                  <c:y val="1.49737066251897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9786342595441359"/>
                  <c:y val="-0.10977206236344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3.2962578792349491E-2"/>
                  <c:y val="-8.33424063992889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0.15638540378031932"/>
                  <c:y val="-0.1369911279699081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.21227032912697452"/>
                  <c:y val="-3.04372926817655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.1034138825828164"/>
                  <c:y val="0.1057449172314187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3.809130038976026E-2"/>
                  <c:y val="0.199288412398622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4.4764988889149241E-3"/>
                  <c:y val="0.194698009744948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-5.4334200140684845E-2"/>
                  <c:y val="5.049260399638135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-1.73523657958903E-2"/>
                  <c:y val="6.4802918723316463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0"/>
              <c:layout>
                <c:manualLayout>
                  <c:x val="-9.5176857869576262E-2"/>
                  <c:y val="0.11806148523179968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3175">
                  <a:solidFill>
                    <a:schemeClr val="accent1"/>
                  </a:solidFill>
                  <a:prstDash val="sysDot"/>
                </a:ln>
              </c:spPr>
            </c:leaderLines>
          </c:dLbls>
          <c:cat>
            <c:strRef>
              <c:f>Лист1!$A$2:$A$12</c:f>
              <c:strCache>
                <c:ptCount val="11"/>
                <c:pt idx="0">
                  <c:v>Басқа өндірістік шығындары</c:v>
                </c:pt>
                <c:pt idx="1">
                  <c:v>Сатып алынған электр құаты</c:v>
                </c:pt>
                <c:pt idx="2">
                  <c:v>Автотранспор және арнайы техника шығындары</c:v>
                </c:pt>
                <c:pt idx="3">
                  <c:v>Күрделі жөндеу</c:v>
                </c:pt>
                <c:pt idx="4">
                  <c:v>Жалақы</c:v>
                </c:pt>
                <c:pt idx="5">
                  <c:v>Бақылаушылардың қызметтері</c:v>
                </c:pt>
                <c:pt idx="6">
                  <c:v>Суды тасмалдау қызметі шығындары</c:v>
                </c:pt>
                <c:pt idx="7">
                  <c:v>Ағымдағы пайдалану шығындары</c:v>
                </c:pt>
                <c:pt idx="8">
                  <c:v>Салықтар</c:v>
                </c:pt>
                <c:pt idx="9">
                  <c:v>Негізгі қарызды қайтару және сыйақы шығындары</c:v>
                </c:pt>
                <c:pt idx="10">
                  <c:v>Негізгі қорларды қалпына келтіру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95.5</c:v>
                </c:pt>
                <c:pt idx="1">
                  <c:v>91.7</c:v>
                </c:pt>
                <c:pt idx="2">
                  <c:v>116.3</c:v>
                </c:pt>
                <c:pt idx="3">
                  <c:v>191.2</c:v>
                </c:pt>
                <c:pt idx="4">
                  <c:v>270.60000000000002</c:v>
                </c:pt>
                <c:pt idx="5">
                  <c:v>360.3</c:v>
                </c:pt>
                <c:pt idx="6">
                  <c:v>480.6</c:v>
                </c:pt>
                <c:pt idx="7">
                  <c:v>791.7</c:v>
                </c:pt>
                <c:pt idx="8">
                  <c:v>878.7</c:v>
                </c:pt>
                <c:pt idx="9">
                  <c:v>1239.7</c:v>
                </c:pt>
                <c:pt idx="10">
                  <c:v>1720.1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58045978481254"/>
          <c:y val="0.27668948480450745"/>
          <c:w val="0.55967082303308813"/>
          <c:h val="0.540646761201492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Lbls>
            <c:dLbl>
              <c:idx val="0"/>
              <c:layout>
                <c:manualLayout>
                  <c:x val="-0.23597189233923485"/>
                  <c:y val="-3.437804669002238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0679708839837766"/>
                  <c:y val="-9.682224650646210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4.7086757818995489E-2"/>
                  <c:y val="-0.1118724488156076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6.2582979767144678E-2"/>
                  <c:y val="-6.807644714428053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9.9750548410905346E-2"/>
                  <c:y val="1.540040426116985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5.892756741550844E-2"/>
                  <c:y val="-1.026946578243463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4.4165387134082676E-2"/>
                  <c:y val="6.626115557269737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3.8595721398221539E-2"/>
                  <c:y val="4.23467593038994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-5.0464079998841081E-2"/>
                  <c:y val="2.631692897216954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-6.8729131629389248E-2"/>
                  <c:y val="6.4680894374270131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prstDash val="sysDot"/>
                </a:ln>
              </c:spPr>
            </c:leaderLines>
          </c:dLbls>
          <c:cat>
            <c:strRef>
              <c:f>Лист1!$A$2:$A$11</c:f>
              <c:strCache>
                <c:ptCount val="10"/>
                <c:pt idx="0">
                  <c:v>Басқа өндірістік шығындары</c:v>
                </c:pt>
                <c:pt idx="1">
                  <c:v>Сатып алынған электр құаты</c:v>
                </c:pt>
                <c:pt idx="2">
                  <c:v>Автотранспор және арнайы техника шығындары</c:v>
                </c:pt>
                <c:pt idx="3">
                  <c:v>Күрделі жөндеу</c:v>
                </c:pt>
                <c:pt idx="4">
                  <c:v>Жалақы</c:v>
                </c:pt>
                <c:pt idx="5">
                  <c:v>Бақылаушылардың қызметтері</c:v>
                </c:pt>
                <c:pt idx="6">
                  <c:v>Сарқынды суларды тасмалдау қызметі шығындары</c:v>
                </c:pt>
                <c:pt idx="7">
                  <c:v>Ағымдағы пайдалану шығындары</c:v>
                </c:pt>
                <c:pt idx="8">
                  <c:v>Салықтар</c:v>
                </c:pt>
                <c:pt idx="9">
                  <c:v>Негізгі қарызды қайтару және сыйақы шығындары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44.6</c:v>
                </c:pt>
                <c:pt idx="1">
                  <c:v>74.599999999999994</c:v>
                </c:pt>
                <c:pt idx="2">
                  <c:v>43.9</c:v>
                </c:pt>
                <c:pt idx="3">
                  <c:v>257.89999999999998</c:v>
                </c:pt>
                <c:pt idx="4">
                  <c:v>82</c:v>
                </c:pt>
                <c:pt idx="5">
                  <c:v>177.5</c:v>
                </c:pt>
                <c:pt idx="6">
                  <c:v>177.9</c:v>
                </c:pt>
                <c:pt idx="7">
                  <c:v>267.89999999999998</c:v>
                </c:pt>
                <c:pt idx="8">
                  <c:v>506.9</c:v>
                </c:pt>
                <c:pt idx="9">
                  <c:v>684.7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217875599421372E-2"/>
          <c:y val="0"/>
          <c:w val="0.97778217923215494"/>
          <c:h val="0.83483659565946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Жоспарланғаны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3010850913064642E-2"/>
                  <c:y val="-9.9796286203911854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60-4FD7-A621-A547CDB8E203}"/>
                </c:ext>
              </c:extLst>
            </c:dLbl>
            <c:dLbl>
              <c:idx val="1"/>
              <c:layout>
                <c:manualLayout>
                  <c:x val="-2.31304016232260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60-4FD7-A621-A547CDB8E203}"/>
                </c:ext>
              </c:extLst>
            </c:dLbl>
            <c:dLbl>
              <c:idx val="2"/>
              <c:layout>
                <c:manualLayout>
                  <c:x val="-2.0239101420322769E-2"/>
                  <c:y val="-2.1773986703809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60-4FD7-A621-A547CDB8E203}"/>
                </c:ext>
              </c:extLst>
            </c:dLbl>
            <c:dLbl>
              <c:idx val="3"/>
              <c:layout>
                <c:manualLayout>
                  <c:x val="-2.1684751521774393E-2"/>
                  <c:y val="-4.3547973407618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60-4FD7-A621-A547CDB8E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Абоненттер саны /сумен жабдықтау/</c:v>
                </c:pt>
                <c:pt idx="1">
                  <c:v>Суды тарату көлемі /мың м3/</c:v>
                </c:pt>
                <c:pt idx="2">
                  <c:v>Абоненттер саны /сарқынды суларды бұру/</c:v>
                </c:pt>
                <c:pt idx="3">
                  <c:v>Сарқынды суларды қабылдау көлемі /мың м3/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208481</c:v>
                </c:pt>
                <c:pt idx="1">
                  <c:v>34038.800000000003</c:v>
                </c:pt>
                <c:pt idx="2">
                  <c:v>105966</c:v>
                </c:pt>
                <c:pt idx="3">
                  <c:v>16594.900000000001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60-4FD7-A621-A547CDB8E2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Орындалғаны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010850913064635E-2"/>
                  <c:y val="-9.9796286203911854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60-4FD7-A621-A547CDB8E203}"/>
                </c:ext>
              </c:extLst>
            </c:dLbl>
            <c:dLbl>
              <c:idx val="1"/>
              <c:layout>
                <c:manualLayout>
                  <c:x val="2.02391014203227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60-4FD7-A621-A547CDB8E203}"/>
                </c:ext>
              </c:extLst>
            </c:dLbl>
            <c:dLbl>
              <c:idx val="2"/>
              <c:layout>
                <c:manualLayout>
                  <c:x val="1.3010850913064635E-2"/>
                  <c:y val="-2.1773986703809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60-4FD7-A621-A547CDB8E203}"/>
                </c:ext>
              </c:extLst>
            </c:dLbl>
            <c:dLbl>
              <c:idx val="3"/>
              <c:layout>
                <c:manualLayout>
                  <c:x val="1.8793451318871141E-2"/>
                  <c:y val="-4.3547973407619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60-4FD7-A621-A547CDB8E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Абоненттер саны /сумен жабдықтау/</c:v>
                </c:pt>
                <c:pt idx="1">
                  <c:v>Суды тарату көлемі /мың м3/</c:v>
                </c:pt>
                <c:pt idx="2">
                  <c:v>Абоненттер саны /сарқынды суларды бұру/</c:v>
                </c:pt>
                <c:pt idx="3">
                  <c:v>Сарқынды суларды қабылдау көлемі /мың м3/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>
                  <c:v>208481</c:v>
                </c:pt>
                <c:pt idx="1">
                  <c:v>34344.699999999997</c:v>
                </c:pt>
                <c:pt idx="2">
                  <c:v>105966</c:v>
                </c:pt>
                <c:pt idx="3">
                  <c:v>16750.099999999999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360-4FD7-A621-A547CDB8E2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80037888"/>
        <c:axId val="180047872"/>
      </c:barChart>
      <c:catAx>
        <c:axId val="180037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0047872"/>
        <c:crosses val="autoZero"/>
        <c:auto val="1"/>
        <c:lblAlgn val="ctr"/>
        <c:lblOffset val="100"/>
        <c:noMultiLvlLbl val="0"/>
      </c:catAx>
      <c:valAx>
        <c:axId val="180047872"/>
        <c:scaling>
          <c:orientation val="minMax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80037888"/>
        <c:crosses val="autoZero"/>
        <c:crossBetween val="between"/>
        <c:majorUnit val="40000"/>
      </c:valAx>
    </c:plotArea>
    <c:legend>
      <c:legendPos val="b"/>
      <c:layout>
        <c:manualLayout>
          <c:xMode val="edge"/>
          <c:yMode val="edge"/>
          <c:x val="0.1146284423120157"/>
          <c:y val="0.94470916125917426"/>
          <c:w val="0.7136817122416399"/>
          <c:h val="3.809110373195845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696338840311006E-2"/>
          <c:y val="0.1282183033793966"/>
          <c:w val="0.95250409368759215"/>
          <c:h val="0.65466728768028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Жоспарланғаны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8.6737857906498544E-3"/>
                  <c:y val="-1.5828191454510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C5-412D-9572-4F3DEF2F8CBA}"/>
                </c:ext>
              </c:extLst>
            </c:dLbl>
            <c:dLbl>
              <c:idx val="1"/>
              <c:layout>
                <c:manualLayout>
                  <c:x val="7.2282496844612897E-3"/>
                  <c:y val="-1.8089158184703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C5-412D-9572-4F3DEF2F8CBA}"/>
                </c:ext>
              </c:extLst>
            </c:dLbl>
            <c:dLbl>
              <c:idx val="2"/>
              <c:layout>
                <c:manualLayout>
                  <c:x val="1.0119549558245806E-2"/>
                  <c:y val="-2.4872592503966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C5-412D-9572-4F3DEF2F8C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Абоненттер саны</c:v>
                </c:pt>
                <c:pt idx="1">
                  <c:v>Суды тарату көлемі /мың м3/</c:v>
                </c:pt>
                <c:pt idx="2">
                  <c:v>Сарқынды суларды қабылдау көлемі /мың м3/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415</c:v>
                </c:pt>
                <c:pt idx="1">
                  <c:v>3252.9</c:v>
                </c:pt>
                <c:pt idx="2">
                  <c:v>3191.6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C5-412D-9572-4F3DEF2F8C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Орындалғаны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19549558245806E-2"/>
                  <c:y val="-1.5828013411615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C5-412D-9572-4F3DEF2F8CBA}"/>
                </c:ext>
              </c:extLst>
            </c:dLbl>
            <c:dLbl>
              <c:idx val="1"/>
              <c:layout>
                <c:manualLayout>
                  <c:x val="1.0119549558245806E-2"/>
                  <c:y val="-1.5828191454510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C5-412D-9572-4F3DEF2F8CBA}"/>
                </c:ext>
              </c:extLst>
            </c:dLbl>
            <c:dLbl>
              <c:idx val="2"/>
              <c:layout>
                <c:manualLayout>
                  <c:x val="1.3010849432030321E-2"/>
                  <c:y val="-2.2611447730878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C5-412D-9572-4F3DEF2F8C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Абоненттер саны</c:v>
                </c:pt>
                <c:pt idx="1">
                  <c:v>Суды тарату көлемі /мың м3/</c:v>
                </c:pt>
                <c:pt idx="2">
                  <c:v>Сарқынды суларды қабылдау көлемі /мың м3/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415</c:v>
                </c:pt>
                <c:pt idx="1">
                  <c:v>3364.6</c:v>
                </c:pt>
                <c:pt idx="2">
                  <c:v>3298.5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8C5-412D-9572-4F3DEF2F8C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1"/>
        <c:axId val="179529600"/>
        <c:axId val="179531136"/>
      </c:barChart>
      <c:catAx>
        <c:axId val="179529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9531136"/>
        <c:crosses val="autoZero"/>
        <c:auto val="1"/>
        <c:lblAlgn val="ctr"/>
        <c:lblOffset val="100"/>
        <c:noMultiLvlLbl val="0"/>
      </c:catAx>
      <c:valAx>
        <c:axId val="179531136"/>
        <c:scaling>
          <c:orientation val="minMax"/>
          <c:max val="42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79529600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0.10740017957931816"/>
          <c:y val="0.92293520093209014"/>
          <c:w val="0.85367666343083914"/>
          <c:h val="6.03520905084620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698712899246466E-2"/>
          <c:y val="2.4569821189458482E-2"/>
          <c:w val="0.95250409368759215"/>
          <c:h val="0.725028918355476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Жоспарланғаны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9889812434047234E-3"/>
                  <c:y val="-1.069100982243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21-4E7C-BDB0-02FB5B6A4648}"/>
                </c:ext>
              </c:extLst>
            </c:dLbl>
            <c:dLbl>
              <c:idx val="1"/>
              <c:layout>
                <c:manualLayout>
                  <c:x val="4.1049791552100826E-3"/>
                  <c:y val="-2.382904092527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21-4E7C-BDB0-02FB5B6A4648}"/>
                </c:ext>
              </c:extLst>
            </c:dLbl>
            <c:dLbl>
              <c:idx val="2"/>
              <c:layout>
                <c:manualLayout>
                  <c:x val="6.8513080941694036E-3"/>
                  <c:y val="-1.935753053582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21-4E7C-BDB0-02FB5B6A4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Абоненттер саны</c:v>
                </c:pt>
                <c:pt idx="1">
                  <c:v>Суды тарату көлемі /мың м3/</c:v>
                </c:pt>
                <c:pt idx="2">
                  <c:v>Сарқынды суларды қабылдау көлемі /мың м3/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6542</c:v>
                </c:pt>
                <c:pt idx="1">
                  <c:v>5412.8</c:v>
                </c:pt>
                <c:pt idx="2">
                  <c:v>6205.3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521-4E7C-BDB0-02FB5B6A46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Орындалғаны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8585452491714107E-3"/>
                  <c:y val="-8.9828662828313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21-4E7C-BDB0-02FB5B6A4648}"/>
                </c:ext>
              </c:extLst>
            </c:dLbl>
            <c:dLbl>
              <c:idx val="1"/>
              <c:layout>
                <c:manualLayout>
                  <c:x val="6.8513080941694036E-3"/>
                  <c:y val="-1.3348190070384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21-4E7C-BDB0-02FB5B6A4648}"/>
                </c:ext>
              </c:extLst>
            </c:dLbl>
            <c:dLbl>
              <c:idx val="2"/>
              <c:layout>
                <c:manualLayout>
                  <c:x val="1.124622397187997E-2"/>
                  <c:y val="-1.2398949136370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21-4E7C-BDB0-02FB5B6A4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Абоненттер саны</c:v>
                </c:pt>
                <c:pt idx="1">
                  <c:v>Суды тарату көлемі /мың м3/</c:v>
                </c:pt>
                <c:pt idx="2">
                  <c:v>Сарқынды суларды қабылдау көлемі /мың м3/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6542</c:v>
                </c:pt>
                <c:pt idx="1">
                  <c:v>5661.3</c:v>
                </c:pt>
                <c:pt idx="2">
                  <c:v>6431.2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521-4E7C-BDB0-02FB5B6A46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9"/>
        <c:axId val="179603328"/>
        <c:axId val="179604864"/>
      </c:barChart>
      <c:catAx>
        <c:axId val="179603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9604864"/>
        <c:crosses val="autoZero"/>
        <c:auto val="1"/>
        <c:lblAlgn val="ctr"/>
        <c:lblOffset val="100"/>
        <c:noMultiLvlLbl val="0"/>
      </c:catAx>
      <c:valAx>
        <c:axId val="17960486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79603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265649848401528"/>
          <c:y val="0.90901138908542323"/>
          <c:w val="0.84278218959469697"/>
          <c:h val="6.922739793617702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0"/>
      <c:rotY val="5"/>
      <c:depthPercent val="27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63474333425769"/>
          <c:y val="0.11931670891786435"/>
          <c:w val="0.6957350180464279"/>
          <c:h val="0.577440469577454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Негізгі қорларды қалпына келтіру</c:v>
                </c:pt>
              </c:strCache>
            </c:strRef>
          </c:tx>
          <c:spPr>
            <a:solidFill>
              <a:schemeClr val="accent1">
                <a:alpha val="67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Средное инвестиционной программы направлены на: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Негізгі қарыздарды қайтару</c:v>
                </c:pt>
              </c:strCache>
            </c:strRef>
          </c:tx>
          <c:spPr>
            <a:solidFill>
              <a:schemeClr val="accent6">
                <a:alpha val="77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Средное инвестиционной программы направлены на: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8358272"/>
        <c:axId val="168359808"/>
        <c:axId val="0"/>
      </c:bar3DChart>
      <c:catAx>
        <c:axId val="168358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8359808"/>
        <c:crosses val="autoZero"/>
        <c:auto val="1"/>
        <c:lblAlgn val="ctr"/>
        <c:lblOffset val="100"/>
        <c:noMultiLvlLbl val="0"/>
      </c:catAx>
      <c:valAx>
        <c:axId val="168359808"/>
        <c:scaling>
          <c:orientation val="minMax"/>
          <c:max val="25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68358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7929430399989241"/>
          <c:w val="1"/>
          <c:h val="0.18863855194540674"/>
        </c:manualLayout>
      </c:layout>
      <c:overlay val="0"/>
      <c:txPr>
        <a:bodyPr/>
        <a:lstStyle/>
        <a:p>
          <a:pPr>
            <a:defRPr sz="900" i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 i="1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0.10554257495024073"/>
                  <c:y val="0.1013626395662124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200" dirty="0" err="1" smtClean="0">
                        <a:latin typeface="Arial" pitchFamily="34" charset="0"/>
                        <a:cs typeface="Arial" pitchFamily="34" charset="0"/>
                      </a:rPr>
                      <a:t>Басқалары</a:t>
                    </a:r>
                    <a:r>
                      <a:rPr lang="ru-RU" sz="1200" dirty="0"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ru-RU" sz="1200" dirty="0" smtClean="0">
                        <a:latin typeface="Arial" pitchFamily="34" charset="0"/>
                        <a:cs typeface="Arial" pitchFamily="34" charset="0"/>
                      </a:rPr>
                      <a:t>29%</a:t>
                    </a:r>
                    <a:endParaRPr lang="ru-RU" sz="12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2163542246215664E-2"/>
                  <c:y val="1.0445242192181461E-4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200" dirty="0" err="1" smtClean="0">
                        <a:latin typeface="Arial" pitchFamily="34" charset="0"/>
                        <a:cs typeface="Arial" pitchFamily="34" charset="0"/>
                      </a:rPr>
                      <a:t>Айына</a:t>
                    </a:r>
                    <a:r>
                      <a:rPr lang="ru-RU" sz="12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200" dirty="0" err="1" smtClean="0">
                        <a:latin typeface="Arial" pitchFamily="34" charset="0"/>
                        <a:cs typeface="Arial" pitchFamily="34" charset="0"/>
                      </a:rPr>
                      <a:t>орташа</a:t>
                    </a:r>
                    <a:r>
                      <a:rPr lang="ru-RU" sz="12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2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218</a:t>
                    </a:r>
                    <a:r>
                      <a:rPr lang="ru-RU" sz="12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200" dirty="0" err="1" smtClean="0">
                        <a:latin typeface="Arial" pitchFamily="34" charset="0"/>
                        <a:cs typeface="Arial" pitchFamily="34" charset="0"/>
                      </a:rPr>
                      <a:t>теңге</a:t>
                    </a:r>
                    <a:r>
                      <a:rPr lang="ru-RU" sz="1200" dirty="0"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ru-RU" sz="1200" dirty="0" smtClean="0">
                        <a:latin typeface="Arial" pitchFamily="34" charset="0"/>
                        <a:cs typeface="Arial" pitchFamily="34" charset="0"/>
                      </a:rPr>
                      <a:t>71%</a:t>
                    </a:r>
                    <a:endParaRPr lang="ru-RU" sz="12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Басқалары</c:v>
                </c:pt>
                <c:pt idx="1">
                  <c:v>Айына орташа 218 теңге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7667">
          <a:noFill/>
        </a:ln>
      </c:spPr>
    </c:plotArea>
    <c:plotVisOnly val="1"/>
    <c:dispBlanksAs val="gap"/>
    <c:showDLblsOverMax val="0"/>
  </c:chart>
  <c:txPr>
    <a:bodyPr/>
    <a:lstStyle/>
    <a:p>
      <a:pPr>
        <a:defRPr sz="196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867356676659842E-2"/>
          <c:y val="3.6075537061538619E-2"/>
          <c:w val="0.51676797928128915"/>
          <c:h val="0.722107265859348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Қажетті инвестиция сомасы ИН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797591800179121E-2"/>
                  <c:y val="-5.0951128886913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7013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жылға нақты инвестиция сомасы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3722095067502574E-2"/>
                  <c:y val="-6.6628399313656508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0850688"/>
        <c:axId val="180852224"/>
        <c:axId val="0"/>
      </c:bar3DChart>
      <c:catAx>
        <c:axId val="180850688"/>
        <c:scaling>
          <c:orientation val="minMax"/>
        </c:scaling>
        <c:delete val="1"/>
        <c:axPos val="b"/>
        <c:majorTickMark val="none"/>
        <c:minorTickMark val="none"/>
        <c:tickLblPos val="nextTo"/>
        <c:crossAx val="180852224"/>
        <c:crosses val="autoZero"/>
        <c:auto val="1"/>
        <c:lblAlgn val="ctr"/>
        <c:lblOffset val="100"/>
        <c:noMultiLvlLbl val="0"/>
      </c:catAx>
      <c:valAx>
        <c:axId val="180852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85068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5663103828571898"/>
          <c:w val="1"/>
          <c:h val="0.14443009042355728"/>
        </c:manualLayout>
      </c:layout>
      <c:overlay val="0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 b="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hPercent val="57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78129491073757E-2"/>
          <c:y val="0"/>
          <c:w val="0.87224374101785251"/>
          <c:h val="0.790028290507403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2002 жыл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764291288463626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64,0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06-4784-AC49-5456ED205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Sheet1!$B$1:$B$1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0C06-4784-AC49-5456ED205B2C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2019 жыл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5548379945563396E-2"/>
                  <c:y val="-7.30642294025033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Sheet1!$B$2:$B$2</c:f>
              <c:numCache>
                <c:formatCode>General</c:formatCode>
                <c:ptCount val="1"/>
                <c:pt idx="0">
                  <c:v>47.97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0C06-4784-AC49-5456ED205B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165056"/>
        <c:axId val="181179136"/>
        <c:axId val="0"/>
      </c:bar3DChart>
      <c:catAx>
        <c:axId val="18116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8117913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1179136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81165056"/>
        <c:crosses val="max"/>
        <c:crossBetween val="between"/>
        <c:majorUnit val="500"/>
        <c:minorUnit val="100"/>
      </c:valAx>
    </c:plotArea>
    <c:legend>
      <c:legendPos val="b"/>
      <c:layout>
        <c:manualLayout>
          <c:xMode val="edge"/>
          <c:yMode val="edge"/>
          <c:x val="2.7696429231332011E-2"/>
          <c:y val="0.80938008641660009"/>
          <c:w val="0.8211497362729262"/>
          <c:h val="0.1380389550592058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hPercent val="57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78129491073757E-2"/>
          <c:y val="0"/>
          <c:w val="0.87224374101785251"/>
          <c:h val="0.790028290507403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2002 жыл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-0.20638062431257703"/>
                  <c:y val="1.2596864761945723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0000"/>
                        </a:solidFill>
                      </a:rPr>
                      <a:t>72,0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B4-4F1A-8FCA-B824A64CA4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Sheet1!$B$1:$B$1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8EB4-4F1A-8FCA-B824A64CA497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2019 жыл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71738246078864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76,9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B4-4F1A-8FCA-B824A64CA4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Sheet1!$B$2:$B$2</c:f>
              <c:numCache>
                <c:formatCode>General</c:formatCode>
                <c:ptCount val="1"/>
                <c:pt idx="0">
                  <c:v>76.900000000000006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8EB4-4F1A-8FCA-B824A64CA4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239808"/>
        <c:axId val="181241344"/>
        <c:axId val="0"/>
      </c:bar3DChart>
      <c:catAx>
        <c:axId val="181239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8124134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1241344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81239808"/>
        <c:crosses val="max"/>
        <c:crossBetween val="between"/>
        <c:majorUnit val="500"/>
        <c:minorUnit val="100"/>
      </c:valAx>
    </c:plotArea>
    <c:legend>
      <c:legendPos val="b"/>
      <c:layout>
        <c:manualLayout>
          <c:xMode val="edge"/>
          <c:yMode val="edge"/>
          <c:x val="8.2078737498646553E-2"/>
          <c:y val="0.71938822509031075"/>
          <c:w val="0.8211497362729262"/>
          <c:h val="0.1380389550592058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hPercent val="57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78129491073757E-2"/>
          <c:y val="0"/>
          <c:w val="0.87224374101785251"/>
          <c:h val="0.790028290507403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2001 жыл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-4.4351467408167082E-2"/>
                  <c:y val="-0.1136917337209691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rgbClr val="FF0000"/>
                        </a:solidFill>
                      </a:rPr>
                      <a:t>1,1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F9-4D7D-A2DC-7167BB045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Sheet1!$B$1:$B$1</c:f>
              <c:numCache>
                <c:formatCode>General</c:formatCode>
                <c:ptCount val="1"/>
                <c:pt idx="0">
                  <c:v>40.1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91F9-4D7D-A2DC-7167BB0451BC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2019 жыл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84092897627524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0,27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F9-4D7D-A2DC-7167BB045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Sheet1!$B$2:$B$2</c:f>
              <c:numCache>
                <c:formatCode>General</c:formatCode>
                <c:ptCount val="1"/>
                <c:pt idx="0">
                  <c:v>20.34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91F9-4D7D-A2DC-7167BB0451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281536"/>
        <c:axId val="181283072"/>
        <c:axId val="0"/>
      </c:bar3DChart>
      <c:catAx>
        <c:axId val="181281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812830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1283072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81281536"/>
        <c:crosses val="max"/>
        <c:crossBetween val="between"/>
        <c:majorUnit val="500"/>
        <c:minorUnit val="100"/>
      </c:valAx>
    </c:plotArea>
    <c:legend>
      <c:legendPos val="b"/>
      <c:layout>
        <c:manualLayout>
          <c:xMode val="edge"/>
          <c:yMode val="edge"/>
          <c:x val="2.7696429231332011E-2"/>
          <c:y val="0.80938008641660009"/>
          <c:w val="0.8211497362729262"/>
          <c:h val="0.1380389550592058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hPercent val="57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78129491073757E-2"/>
          <c:y val="0"/>
          <c:w val="0.87224374101785251"/>
          <c:h val="0.790028290507403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2001 жыл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-2.9536149090041368E-2"/>
                  <c:y val="-8.8184646150427731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0000"/>
                        </a:solidFill>
                      </a:rPr>
                      <a:t>6,1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FA-48BD-8BD8-AB83ACDCD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Sheet1!$B$1:$B$1</c:f>
              <c:numCache>
                <c:formatCode>General</c:formatCode>
                <c:ptCount val="1"/>
                <c:pt idx="0">
                  <c:v>50.1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6DFA-48BD-8BD8-AB83ACDCD0B7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2019 жыл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84092897627524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2,7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FA-48BD-8BD8-AB83ACDCD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Sheet1!$B$2:$B$2</c:f>
              <c:numCache>
                <c:formatCode>General</c:formatCode>
                <c:ptCount val="1"/>
                <c:pt idx="0">
                  <c:v>20.8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6DFA-48BD-8BD8-AB83ACDCD0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331456"/>
        <c:axId val="181332992"/>
        <c:axId val="0"/>
      </c:bar3DChart>
      <c:catAx>
        <c:axId val="181331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8133299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1332992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81331456"/>
        <c:crosses val="max"/>
        <c:crossBetween val="between"/>
        <c:majorUnit val="500"/>
        <c:minorUnit val="100"/>
      </c:valAx>
    </c:plotArea>
    <c:legend>
      <c:legendPos val="b"/>
      <c:layout>
        <c:manualLayout>
          <c:xMode val="edge"/>
          <c:yMode val="edge"/>
          <c:x val="2.7696429231332011E-2"/>
          <c:y val="0.80938008641660009"/>
          <c:w val="0.8211497362729262"/>
          <c:h val="0.1380389550592058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hPercent val="57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52921735449133"/>
          <c:y val="4.7857076912351838E-2"/>
          <c:w val="0.87224374101785251"/>
          <c:h val="0.790028290507403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2001 жыл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346121577256279"/>
                  <c:y val="-0.15117367911501897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rgbClr val="FF0000"/>
                        </a:solidFill>
                      </a:defRPr>
                    </a:pPr>
                    <a:r>
                      <a:rPr lang="ru-RU" sz="800" dirty="0" smtClean="0">
                        <a:solidFill>
                          <a:srgbClr val="FF0000"/>
                        </a:solidFill>
                      </a:rPr>
                      <a:t>38,10</a:t>
                    </a:r>
                    <a:endParaRPr lang="ru-RU" sz="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C0-45E6-88DC-5AE08F2D0B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Sheet1!$B$1:$B$1</c:f>
              <c:numCache>
                <c:formatCode>General</c:formatCode>
                <c:ptCount val="1"/>
                <c:pt idx="0">
                  <c:v>38.1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97C0-45E6-88DC-5AE08F2D0BDD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2019 жыл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3582084687014442E-4"/>
                  <c:y val="-0.18455651039668533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rgbClr val="FF0000"/>
                        </a:solidFill>
                      </a:defRPr>
                    </a:pPr>
                    <a:r>
                      <a:rPr lang="ru-RU" sz="800" dirty="0" smtClean="0">
                        <a:solidFill>
                          <a:srgbClr val="FF0000"/>
                        </a:solidFill>
                      </a:rPr>
                      <a:t>15,38</a:t>
                    </a:r>
                    <a:endParaRPr lang="ru-RU" sz="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Sheet1!$B$2:$B$2</c:f>
              <c:numCache>
                <c:formatCode>General</c:formatCode>
                <c:ptCount val="1"/>
                <c:pt idx="0">
                  <c:v>16.04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97C0-45E6-88DC-5AE08F2D0B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418624"/>
        <c:axId val="181424512"/>
        <c:axId val="0"/>
      </c:bar3DChart>
      <c:catAx>
        <c:axId val="181418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8142451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1424512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81418624"/>
        <c:crosses val="max"/>
        <c:crossBetween val="between"/>
        <c:majorUnit val="500"/>
        <c:minorUnit val="100"/>
      </c:valAx>
    </c:plotArea>
    <c:legend>
      <c:legendPos val="b"/>
      <c:layout>
        <c:manualLayout>
          <c:xMode val="edge"/>
          <c:yMode val="edge"/>
          <c:x val="2.7696429231332011E-2"/>
          <c:y val="0.80938008641660009"/>
          <c:w val="0.8211497362729262"/>
          <c:h val="0.1380389550592058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hPercent val="57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78129491073757E-2"/>
          <c:y val="0"/>
          <c:w val="0.87224374101785251"/>
          <c:h val="0.790028290507403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1998 жыл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-8.0562717163524325E-2"/>
                  <c:y val="-6.298903296459124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>
                        <a:solidFill>
                          <a:srgbClr val="FF0000"/>
                        </a:solidFill>
                      </a:rPr>
                      <a:t>0,87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47-4AB7-93E7-E32F133FD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Sheet1!$B$1:$B$1</c:f>
              <c:numCache>
                <c:formatCode>General</c:formatCode>
                <c:ptCount val="1"/>
                <c:pt idx="0">
                  <c:v>50.87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DC47-4AB7-93E7-E32F133FD964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2019 жыл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8409289762752447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>
                        <a:solidFill>
                          <a:srgbClr val="FF0000"/>
                        </a:solidFill>
                      </a:rPr>
                      <a:t>0,065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47-4AB7-93E7-E32F133FD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Sheet1!$B$2:$B$2</c:f>
              <c:numCache>
                <c:formatCode>General</c:formatCode>
                <c:ptCount val="1"/>
                <c:pt idx="0">
                  <c:v>40.08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DC47-4AB7-93E7-E32F133FD9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456256"/>
        <c:axId val="181474432"/>
        <c:axId val="0"/>
      </c:bar3DChart>
      <c:catAx>
        <c:axId val="181456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8147443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1474432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81456256"/>
        <c:crosses val="max"/>
        <c:crossBetween val="between"/>
        <c:majorUnit val="500"/>
        <c:minorUnit val="100"/>
      </c:valAx>
    </c:plotArea>
    <c:legend>
      <c:legendPos val="b"/>
      <c:layout>
        <c:manualLayout>
          <c:xMode val="edge"/>
          <c:yMode val="edge"/>
          <c:x val="6.7208678494604254E-2"/>
          <c:y val="0.80938020341524242"/>
          <c:w val="0.8211497362729262"/>
          <c:h val="0.1380389550592058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0.79508</cdr:x>
      <cdr:y>0.05128</cdr:y>
    </cdr:from>
    <cdr:to>
      <cdr:x>0.90164</cdr:x>
      <cdr:y>0.16636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6984775" y="288032"/>
          <a:ext cx="93610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k-KZ" dirty="0" smtClean="0">
              <a:solidFill>
                <a:srgbClr val="FF3300"/>
              </a:solidFill>
              <a:latin typeface="Arial Narrow" pitchFamily="34" charset="0"/>
            </a:rPr>
            <a:t>3,4</a:t>
          </a:r>
          <a:r>
            <a:rPr lang="ru-RU" dirty="0" smtClean="0">
              <a:solidFill>
                <a:srgbClr val="FF3300"/>
              </a:solidFill>
              <a:latin typeface="Arial Narrow" pitchFamily="34" charset="0"/>
            </a:rPr>
            <a:t>%</a:t>
          </a:r>
          <a:r>
            <a:rPr lang="kk-KZ" dirty="0" smtClean="0">
              <a:solidFill>
                <a:srgbClr val="FF3300"/>
              </a:solidFill>
              <a:latin typeface="Arial Narrow" pitchFamily="34" charset="0"/>
            </a:rPr>
            <a:t>-ға</a:t>
          </a:r>
          <a:endParaRPr lang="ru-RU" dirty="0" smtClean="0">
            <a:solidFill>
              <a:srgbClr val="FF3300"/>
            </a:solidFill>
            <a:latin typeface="Arial Narrow" pitchFamily="34" charset="0"/>
          </a:endParaRPr>
        </a:p>
        <a:p xmlns:a="http://schemas.openxmlformats.org/drawingml/2006/main">
          <a:pPr algn="ctr"/>
          <a:r>
            <a:rPr lang="ru-RU" dirty="0" err="1" smtClean="0">
              <a:solidFill>
                <a:srgbClr val="FF3300"/>
              </a:solidFill>
              <a:latin typeface="Arial Narrow" pitchFamily="34" charset="0"/>
            </a:rPr>
            <a:t>өсім</a:t>
          </a:r>
          <a:r>
            <a:rPr lang="ru-RU" dirty="0" smtClean="0">
              <a:solidFill>
                <a:srgbClr val="FF3300"/>
              </a:solidFill>
              <a:latin typeface="Arial Narrow" pitchFamily="34" charset="0"/>
            </a:rPr>
            <a:t> </a:t>
          </a:r>
          <a:endParaRPr lang="ru-RU" dirty="0">
            <a:solidFill>
              <a:srgbClr val="FF3300"/>
            </a:solidFill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>
              <a:defRPr sz="1200"/>
            </a:lvl1pPr>
          </a:lstStyle>
          <a:p>
            <a:fld id="{8791C107-B72A-4598-A6B4-8D1D3D61B008}" type="datetimeFigureOut">
              <a:rPr lang="ru-RU" smtClean="0"/>
              <a:pPr/>
              <a:t>02/06/20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515"/>
            <a:ext cx="2919413" cy="490537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07515"/>
            <a:ext cx="2919412" cy="490537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>
              <a:defRPr sz="1200"/>
            </a:lvl1pPr>
          </a:lstStyle>
          <a:p>
            <a:fld id="{D9C314A6-88BE-4E08-8565-8C795C733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388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19413" cy="490538"/>
          </a:xfrm>
          <a:prstGeom prst="rect">
            <a:avLst/>
          </a:prstGeom>
        </p:spPr>
        <p:txBody>
          <a:bodyPr vert="horz" lIns="91375" tIns="45690" rIns="91375" bIns="4569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4" y="4"/>
            <a:ext cx="2919412" cy="490538"/>
          </a:xfrm>
          <a:prstGeom prst="rect">
            <a:avLst/>
          </a:prstGeom>
        </p:spPr>
        <p:txBody>
          <a:bodyPr vert="horz" lIns="91375" tIns="45690" rIns="91375" bIns="45690" rtlCol="0"/>
          <a:lstStyle>
            <a:lvl1pPr algn="r">
              <a:defRPr sz="1300"/>
            </a:lvl1pPr>
          </a:lstStyle>
          <a:p>
            <a:fld id="{5E83FD2D-A7E0-42F2-85AA-72482F91837F}" type="datetimeFigureOut">
              <a:rPr lang="ru-RU" smtClean="0"/>
              <a:pPr/>
              <a:t>02/06/20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5" tIns="45690" rIns="91375" bIns="456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1" y="4654555"/>
            <a:ext cx="5389563" cy="4410075"/>
          </a:xfrm>
          <a:prstGeom prst="rect">
            <a:avLst/>
          </a:prstGeom>
        </p:spPr>
        <p:txBody>
          <a:bodyPr vert="horz" lIns="91375" tIns="45690" rIns="91375" bIns="4569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07515"/>
            <a:ext cx="2919413" cy="490537"/>
          </a:xfrm>
          <a:prstGeom prst="rect">
            <a:avLst/>
          </a:prstGeom>
        </p:spPr>
        <p:txBody>
          <a:bodyPr vert="horz" lIns="91375" tIns="45690" rIns="91375" bIns="4569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4" y="9307515"/>
            <a:ext cx="2919412" cy="490537"/>
          </a:xfrm>
          <a:prstGeom prst="rect">
            <a:avLst/>
          </a:prstGeom>
        </p:spPr>
        <p:txBody>
          <a:bodyPr vert="horz" lIns="91375" tIns="45690" rIns="91375" bIns="45690" rtlCol="0" anchor="b"/>
          <a:lstStyle>
            <a:lvl1pPr algn="r">
              <a:defRPr sz="1300"/>
            </a:lvl1pPr>
          </a:lstStyle>
          <a:p>
            <a:fld id="{69F9878B-CD9A-4B5B-8914-52FD0DE8E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382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7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58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20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02/06/20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02/06/20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1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02/06/20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02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48873-F9EB-4152-8D44-C6523E4B91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7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02/06/20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8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02/06/20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1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02/06/20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9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02/06/20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8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02/06/20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6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02/06/20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3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02/06/20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02/06/20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5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02/06/20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2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emf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emf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chart" Target="../charts/chart20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11" Type="http://schemas.openxmlformats.org/officeDocument/2006/relationships/chart" Target="../charts/chart13.xml"/><Relationship Id="rId5" Type="http://schemas.openxmlformats.org/officeDocument/2006/relationships/chart" Target="../charts/chart7.xml"/><Relationship Id="rId10" Type="http://schemas.openxmlformats.org/officeDocument/2006/relationships/chart" Target="../charts/chart12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-74242" y="1090613"/>
            <a:ext cx="9144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-52388" y="1090613"/>
            <a:ext cx="9144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-52388" y="1090613"/>
            <a:ext cx="9144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-52388" y="1090613"/>
            <a:ext cx="9144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1356704" y="2564904"/>
            <a:ext cx="704042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kk-KZ" sz="2800" b="1" dirty="0" smtClean="0">
                <a:solidFill>
                  <a:srgbClr val="FF0000"/>
                </a:solidFill>
                <a:latin typeface="Century Gothic" pitchFamily="34" charset="0"/>
              </a:rPr>
              <a:t>Шайын суларын бұру және  тарату желілері арқылы су беру  </a:t>
            </a:r>
            <a:endParaRPr lang="kk-KZ" sz="28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algn="ctr">
              <a:spcBef>
                <a:spcPts val="0"/>
              </a:spcBef>
            </a:pPr>
            <a:r>
              <a:rPr lang="kk-KZ" sz="2800" b="1" dirty="0">
                <a:solidFill>
                  <a:srgbClr val="FF0000"/>
                </a:solidFill>
                <a:latin typeface="Century Gothic" pitchFamily="34" charset="0"/>
              </a:rPr>
              <a:t>қ</a:t>
            </a:r>
            <a:r>
              <a:rPr lang="kk-KZ" sz="2800" b="1" dirty="0" smtClean="0">
                <a:solidFill>
                  <a:srgbClr val="FF0000"/>
                </a:solidFill>
                <a:latin typeface="Century Gothic" pitchFamily="34" charset="0"/>
              </a:rPr>
              <a:t>ызметтері бойынша</a:t>
            </a:r>
            <a:endParaRPr lang="kk-KZ" sz="28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algn="ctr">
              <a:spcBef>
                <a:spcPts val="0"/>
              </a:spcBef>
            </a:pPr>
            <a:r>
              <a:rPr lang="kk-KZ" sz="28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kk-KZ" sz="2800" b="1" dirty="0" smtClean="0">
                <a:solidFill>
                  <a:srgbClr val="FF0000"/>
                </a:solidFill>
                <a:latin typeface="Century Gothic" pitchFamily="34" charset="0"/>
              </a:rPr>
              <a:t>2019 жылдың</a:t>
            </a:r>
            <a:endParaRPr lang="ru-RU" sz="1800" b="1" dirty="0">
              <a:solidFill>
                <a:srgbClr val="FF0000"/>
              </a:solidFill>
              <a:latin typeface="Century Gothic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dirty="0">
                <a:solidFill>
                  <a:srgbClr val="FF0000"/>
                </a:solidFill>
                <a:latin typeface="Century Gothic" pitchFamily="34" charset="0"/>
              </a:rPr>
              <a:t>                    </a:t>
            </a:r>
            <a:r>
              <a:rPr lang="kk-KZ" sz="5400" b="1" dirty="0" smtClean="0">
                <a:solidFill>
                  <a:srgbClr val="FF0000"/>
                </a:solidFill>
                <a:latin typeface="Century Gothic" pitchFamily="34" charset="0"/>
              </a:rPr>
              <a:t>ЖЫЛДЫҚ ЕСЕБІ </a:t>
            </a:r>
            <a:endParaRPr lang="kk-KZ" sz="54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eaLnBrk="0" hangingPunct="0"/>
            <a:endParaRPr lang="ru-RU" sz="1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35" name="Rectangle 9"/>
          <p:cNvSpPr>
            <a:spLocks noChangeArrowheads="1"/>
          </p:cNvSpPr>
          <p:nvPr/>
        </p:nvSpPr>
        <p:spPr bwMode="auto">
          <a:xfrm>
            <a:off x="1149386" y="1740348"/>
            <a:ext cx="7455062" cy="82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«Су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ресурстары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-Маркетинг» ЖШС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 algn="ctr" eaLnBrk="0" hangingPunct="0"/>
            <a:r>
              <a:rPr lang="ru-RU" i="1" dirty="0" smtClean="0">
                <a:solidFill>
                  <a:srgbClr val="002060"/>
                </a:solidFill>
                <a:latin typeface="Century Gothic" pitchFamily="34" charset="0"/>
              </a:rPr>
              <a:t>«Таза су – </a:t>
            </a:r>
            <a:r>
              <a:rPr lang="ru-RU" i="1" dirty="0" err="1" smtClean="0">
                <a:solidFill>
                  <a:srgbClr val="002060"/>
                </a:solidFill>
                <a:latin typeface="Century Gothic" pitchFamily="34" charset="0"/>
              </a:rPr>
              <a:t>тіршілік</a:t>
            </a:r>
            <a:r>
              <a:rPr lang="ru-RU" i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ru-RU" i="1" dirty="0" err="1" smtClean="0">
                <a:solidFill>
                  <a:srgbClr val="002060"/>
                </a:solidFill>
                <a:latin typeface="Century Gothic" pitchFamily="34" charset="0"/>
              </a:rPr>
              <a:t>көзі</a:t>
            </a:r>
            <a:r>
              <a:rPr lang="ru-RU" i="1" dirty="0" smtClean="0">
                <a:solidFill>
                  <a:srgbClr val="002060"/>
                </a:solidFill>
                <a:latin typeface="Century Gothic" pitchFamily="34" charset="0"/>
              </a:rPr>
              <a:t>!»</a:t>
            </a:r>
            <a:r>
              <a:rPr lang="ru-RU" i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 </a:t>
            </a:r>
            <a:r>
              <a:rPr lang="ru-RU" sz="1600" b="0" i="1" dirty="0">
                <a:solidFill>
                  <a:srgbClr val="002060"/>
                </a:solidFill>
                <a:latin typeface="Century Gothic" pitchFamily="34" charset="0"/>
              </a:rPr>
              <a:t>                    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38677" y="5130535"/>
            <a:ext cx="727648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kk-KZ" sz="2400" b="1" kern="0" dirty="0" smtClean="0">
                <a:solidFill>
                  <a:srgbClr val="0000FF"/>
                </a:solidFill>
                <a:latin typeface="Century Gothic" pitchFamily="34" charset="0"/>
                <a:cs typeface="Arial" pitchFamily="34" charset="0"/>
              </a:rPr>
              <a:t>Бақылау кеңесінің төрағасы</a:t>
            </a:r>
            <a:endParaRPr lang="ru-RU" sz="2400" b="1" kern="0" dirty="0" smtClean="0">
              <a:solidFill>
                <a:srgbClr val="0000FF"/>
              </a:solidFill>
              <a:latin typeface="Century Gothic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400" b="1" kern="0" dirty="0" err="1" smtClean="0">
                <a:solidFill>
                  <a:srgbClr val="0000FF"/>
                </a:solidFill>
                <a:latin typeface="Century Gothic" pitchFamily="34" charset="0"/>
                <a:cs typeface="Arial" pitchFamily="34" charset="0"/>
              </a:rPr>
              <a:t>Орман</a:t>
            </a:r>
            <a:r>
              <a:rPr lang="ru-RU" sz="2400" b="1" kern="0" dirty="0" smtClean="0">
                <a:solidFill>
                  <a:srgbClr val="0000FF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2400" b="1" kern="0" dirty="0" err="1" smtClean="0">
                <a:solidFill>
                  <a:srgbClr val="0000FF"/>
                </a:solidFill>
                <a:latin typeface="Century Gothic" pitchFamily="34" charset="0"/>
                <a:cs typeface="Arial" pitchFamily="34" charset="0"/>
              </a:rPr>
              <a:t>Анарбек</a:t>
            </a:r>
            <a:r>
              <a:rPr lang="ru-RU" sz="2400" b="1" kern="0" dirty="0" smtClean="0">
                <a:solidFill>
                  <a:srgbClr val="0000FF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2400" b="1" kern="0" dirty="0" err="1" smtClean="0">
                <a:solidFill>
                  <a:srgbClr val="0000FF"/>
                </a:solidFill>
                <a:latin typeface="Century Gothic" pitchFamily="34" charset="0"/>
                <a:cs typeface="Arial" pitchFamily="34" charset="0"/>
              </a:rPr>
              <a:t>Онгарович</a:t>
            </a:r>
            <a:endParaRPr lang="ru-RU" sz="2400" dirty="0">
              <a:solidFill>
                <a:srgbClr val="0000FF"/>
              </a:solidFill>
              <a:latin typeface="Century Gothic" pitchFamily="34" charset="0"/>
              <a:cs typeface="Arial" pitchFamily="34" charset="0"/>
            </a:endParaRPr>
          </a:p>
          <a:p>
            <a:pPr algn="ctr" eaLnBrk="0" hangingPunct="0"/>
            <a:endParaRPr lang="ru-RU" sz="1050" b="1" dirty="0" smtClean="0">
              <a:solidFill>
                <a:srgbClr val="0000FF"/>
              </a:solidFill>
              <a:latin typeface="Century Gothic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  <a:cs typeface="Arial" pitchFamily="34" charset="0"/>
              </a:rPr>
              <a:t>Шымкент </a:t>
            </a:r>
            <a:r>
              <a:rPr lang="ru-RU" sz="2400" b="1" dirty="0" err="1" smtClean="0">
                <a:solidFill>
                  <a:srgbClr val="0000FF"/>
                </a:solidFill>
                <a:latin typeface="Century Gothic" pitchFamily="34" charset="0"/>
                <a:cs typeface="Arial" pitchFamily="34" charset="0"/>
              </a:rPr>
              <a:t>қаласы</a:t>
            </a:r>
            <a:endParaRPr lang="ru-RU" sz="2400" b="1" dirty="0">
              <a:solidFill>
                <a:srgbClr val="0000FF"/>
              </a:solidFill>
              <a:latin typeface="Century Gothic" pitchFamily="34" charset="0"/>
              <a:cs typeface="Arial" pitchFamily="34" charset="0"/>
            </a:endParaRPr>
          </a:p>
          <a:p>
            <a:pPr eaLnBrk="0" hangingPunct="0"/>
            <a:r>
              <a:rPr lang="ru-RU" b="0" i="1" dirty="0">
                <a:solidFill>
                  <a:srgbClr val="0000FF"/>
                </a:solidFill>
                <a:latin typeface="Century Gothic" pitchFamily="34" charset="0"/>
                <a:cs typeface="Arial" pitchFamily="34" charset="0"/>
              </a:rPr>
              <a:t>                    </a:t>
            </a:r>
            <a:endParaRPr lang="ru-RU" b="0" dirty="0">
              <a:solidFill>
                <a:srgbClr val="0000FF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3" name="Picture 7" descr="D:\1\Лого\лого-бел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19" y="260647"/>
            <a:ext cx="2189395" cy="157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683568" y="1196752"/>
            <a:ext cx="2952328" cy="12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Шымкент қ-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Енбекші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ауданы,Тажібаев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көшесі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бойымен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Мәуелі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көшесінен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Адырбеков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көшесіне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д-300 мм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құбыры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желілері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құрылды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L-</a:t>
            </a:r>
            <a:r>
              <a:rPr lang="ru-RU" alt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690</a:t>
            </a:r>
            <a:r>
              <a:rPr lang="en-US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п.м</a:t>
            </a:r>
            <a:endParaRPr lang="ru-RU" alt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10126"/>
            <a:ext cx="8110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«Су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құбыры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желілерін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құру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жобалар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асырылды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 descr="C:\Users\Kydyrbaev\Downloads\WhatsApp Image 2020-05-25 at 14.58.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62488"/>
            <a:ext cx="4207486" cy="259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3" descr="C:\Users\Kydyrbaev\Downloads\WhatsApp Image 2020-05-25 at 14.58.2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356991"/>
            <a:ext cx="4207487" cy="32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C:\Users\Kydyrbaev\Downloads\WhatsApp Image 2020-05-25 at 14.53.1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1"/>
            <a:ext cx="3888432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8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95536" y="4249799"/>
            <a:ext cx="3744416" cy="83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Апатты-қалпына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келтіру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жұмыстарын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жедел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түрде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жүргізу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қысымды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реттеу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су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құбыры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желілерінде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бекіту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арматуралары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орнатылды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Заманбек.WRM.000\Desktop\20 жылдық кітап\ЦДС\регулятор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r="17112"/>
          <a:stretch/>
        </p:blipFill>
        <p:spPr bwMode="auto">
          <a:xfrm>
            <a:off x="4716016" y="2636912"/>
            <a:ext cx="3744416" cy="3725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788024" y="908720"/>
            <a:ext cx="3744416" cy="120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құбыры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желілерінде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апатты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жою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шығындарын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төмендететін,судың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қысымын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берілген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параметрлерінде</a:t>
            </a: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Ұстап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тұруға,апаттықты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төмендетуге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ықпал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ететін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 дана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қысым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реттегіштері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орнатылды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68895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«Су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таратқыштары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құрылғылар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шаралары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асырылған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жобалар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Documents and Settings\Админ\Рабочий стол\Фото\Фото0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4976"/>
            <a:ext cx="417646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31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492159" y="4408431"/>
            <a:ext cx="3347864" cy="95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Ерубаев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көшесінен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Арай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Таң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көшесіне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д-1200мм, №2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коллектордың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3-ші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желісін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құру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L- </a:t>
            </a:r>
            <a:r>
              <a:rPr lang="ru-RU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1020</a:t>
            </a:r>
            <a:r>
              <a:rPr lang="en-US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п.м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 descr="\\Newserver\мониторинг\МОНИТОРИНГ 2019\ТЕНДЕР\Фотографии по объектам субсидии\Ерубаева Арайтан (Торлан Курылыс)\IMG-20181109-WA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55731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 descr="\\Newserver\мониторинг\МОНИТОРИНГ 2019\ТЕНДЕР\Фотографии по объектам субсидии\Ерубаева Арайтан (Торлан Курылыс)\IMG-20181109-WA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600401" cy="254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\\Newserver\мониторинг\МОНИТОРИНГ 2019\ТЕНДЕР\Фотографии по объектам субсидии\Ерубаева Арайтан (Торлан Курылыс)\IMG-20181116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9073"/>
            <a:ext cx="3084214" cy="26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23528" y="319556"/>
            <a:ext cx="8568952" cy="34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Кәріз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жүйелерін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құру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іс-шаралары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асырылған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жобалар</a:t>
            </a:r>
            <a:endParaRPr lang="ru-RU" alt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38543" y="5500148"/>
            <a:ext cx="3613378" cy="95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Алпысбаев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көшесі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бойымен,Сайдығани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көшесінен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Нүрпеисов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көшесіне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д-250 мм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коллекторды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құру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L-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840</a:t>
            </a:r>
            <a:r>
              <a:rPr lang="en-US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п.м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95536" y="319556"/>
            <a:ext cx="8424936" cy="34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Кәріз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желілерін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құру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іс-шаралары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асырылған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жобалар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8" name="Picture 2" descr="C:\Users\Kydyrbaev\Desktop\фото инвест 2019\WhatsApp Image 2020-05-26 at 12.53.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1579"/>
            <a:ext cx="3960440" cy="435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3" descr="C:\Users\Kydyrbaev\Downloads\WhatsApp Image 2020-05-26 at 12.53.1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61578"/>
            <a:ext cx="3960440" cy="57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89146" y="499319"/>
            <a:ext cx="85753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Арнайы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техника мен автотранспорт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құралдарының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80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бірлігі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eaLnBrk="1" hangingPunct="1">
              <a:defRPr/>
            </a:pP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Оның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ішінде,апаттық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бригадаларға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арналған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желілерде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апатты-қалпына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келтіру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жұмыстарын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жедел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реттеу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мақсатында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Газель автокөлігі-3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бірлігі,пневмодөңгелекті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трактор-2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бірлігі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Мотопомпа жабдықтары-2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бірлігі,дәнекерлеу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аппараты-4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бірлігі,гидравликалық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станция-1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бірлігі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т.б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сатып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алынды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89148" y="188640"/>
            <a:ext cx="8719356" cy="2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alt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Технологиялық</a:t>
            </a:r>
            <a:r>
              <a:rPr lang="ru-RU" alt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alt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энергетикалық</a:t>
            </a:r>
            <a:r>
              <a:rPr lang="ru-RU" alt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құралдарды</a:t>
            </a:r>
            <a:r>
              <a:rPr lang="ru-RU" alt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ендіру</a:t>
            </a:r>
            <a:r>
              <a:rPr lang="ru-RU" alt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alt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іс-шаралары</a:t>
            </a:r>
            <a:r>
              <a:rPr lang="ru-RU" alt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alt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alt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асырылған</a:t>
            </a:r>
            <a:r>
              <a:rPr lang="ru-RU" alt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жобалар</a:t>
            </a:r>
            <a:endParaRPr lang="ru-RU" altLang="ru-RU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21" name="Picture 5" descr="C:\Users\Kydyrbaev\Desktop\фото инвест 2019\сварочны аппар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473624"/>
            <a:ext cx="3096344" cy="24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C:\Users\Kydyrbaev\Desktop\фото инвест 2019\мотопомп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06964"/>
            <a:ext cx="27363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C:\Users\Kydyrbaev\Desktop\фото инвест 2019\0bdc809baf950ea94d6363daa276293e6101bb4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01" y="4938788"/>
            <a:ext cx="2748455" cy="184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Kydyrbaev\Desktop\фото инвест 2019\2752-b-f-550x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9" y="1484784"/>
            <a:ext cx="4542893" cy="284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Kydyrbaev\Desktop\фото инвест 2019\1-200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74441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462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жылдың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есеп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кезеңіне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шайынды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суларды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бұру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суды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тарату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желілері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арқылы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қызметтеріне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өкілетті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орган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ведоствосымен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бекітілген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тарифтік</a:t>
            </a:r>
            <a:r>
              <a:rPr lang="ru-RU" sz="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сметаның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бап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-бабы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орындалу</a:t>
            </a:r>
            <a:endParaRPr lang="ru-RU" sz="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kk-KZ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ЕСЕБІ</a:t>
            </a:r>
            <a:endParaRPr lang="ru-RU" sz="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262654"/>
              </p:ext>
            </p:extLst>
          </p:nvPr>
        </p:nvGraphicFramePr>
        <p:xfrm>
          <a:off x="467544" y="548680"/>
          <a:ext cx="8280922" cy="57770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2616"/>
                <a:gridCol w="3875379"/>
                <a:gridCol w="415219"/>
                <a:gridCol w="921927"/>
                <a:gridCol w="921927"/>
                <a:gridCol w="921927"/>
                <a:gridCol w="921927"/>
              </a:tblGrid>
              <a:tr h="237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№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600" b="0" i="0" u="none" strike="noStrike" dirty="0" smtClean="0">
                          <a:effectLst/>
                          <a:latin typeface="Arial Narrow" pitchFamily="34" charset="0"/>
                        </a:rPr>
                        <a:t>Көрсеткіштер</a:t>
                      </a:r>
                      <a:r>
                        <a:rPr lang="kk-KZ" sz="600" b="0" i="0" u="none" strike="noStrike" baseline="0" dirty="0" smtClean="0">
                          <a:effectLst/>
                          <a:latin typeface="Arial Narrow" pitchFamily="34" charset="0"/>
                        </a:rPr>
                        <a:t> атаулары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600" b="0" i="0" u="none" strike="noStrike" dirty="0" smtClean="0">
                          <a:effectLst/>
                          <a:latin typeface="Arial Narrow" pitchFamily="34" charset="0"/>
                        </a:rPr>
                        <a:t>Өлш.бірл.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Бекітілген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тарифтік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сметада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қарастырылғаны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сумен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жабдықтау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)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Тарифтік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сметаның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нақты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құрылған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көрсеткіштері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(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сумен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жабдықтау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)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Бекітілген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тарифтік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сметада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қарастырылғаны</a:t>
                      </a:r>
                      <a:endParaRPr lang="ru-RU" sz="600" u="none" strike="noStrike" dirty="0" smtClean="0">
                        <a:effectLst/>
                        <a:latin typeface="Arial Narrow" pitchFamily="34" charset="0"/>
                      </a:endParaRPr>
                    </a:p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(суды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бұру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)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Тарифтік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сметаның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нақты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құрылған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көрсеткіштері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(суды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бұру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)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2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3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4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5</a:t>
                      </a:r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6</a:t>
                      </a:r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7</a:t>
                      </a:r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35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  <a:latin typeface="Arial Narrow" pitchFamily="34" charset="0"/>
                        </a:rPr>
                        <a:t>I</a:t>
                      </a:r>
                      <a:endParaRPr lang="en-US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Қызмет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көрсету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жұмыстар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)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және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тауарлар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өндірісінің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шығындары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 ,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барлығы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: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т.т.</a:t>
                      </a:r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3490903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3486291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1215509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1666513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Материалдық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шығындардың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барлығы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,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оның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ішінде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153197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151319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94054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96019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1.1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химреагенттер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18596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18619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7379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7630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1.2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ағымдағы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пайдалануға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материалдар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45486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44000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15204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15245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1.3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сатып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алынған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энергия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89115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88699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71471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73145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2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Еңбек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ақысына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шығындар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,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оның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ішінде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: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122754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135491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10882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10356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2.1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жалақы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111580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124090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10390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9879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2.2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әлеуметтік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аударымдар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3516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3737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327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320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2.3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әлеуметтік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салық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6027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6025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0,0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2.4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әлеуметтік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сақтандыру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1631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1639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164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157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3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Амортизация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1675076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1693453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389899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843950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4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600" b="0" i="0" u="none" strike="noStrike" dirty="0" smtClean="0">
                          <a:effectLst/>
                          <a:latin typeface="Arial Narrow" pitchFamily="34" charset="0"/>
                        </a:rPr>
                        <a:t>Негізгі</a:t>
                      </a:r>
                      <a:r>
                        <a:rPr lang="kk-KZ" sz="600" b="0" i="0" u="none" strike="noStrike" baseline="0" dirty="0" smtClean="0">
                          <a:effectLst/>
                          <a:latin typeface="Arial Narrow" pitchFamily="34" charset="0"/>
                        </a:rPr>
                        <a:t> қаражаттың құнын өсіруге әкелмейтін күрделі жөндеу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201368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191184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263634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257891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5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600" b="0" i="0" u="none" strike="noStrike" dirty="0" smtClean="0">
                          <a:effectLst/>
                          <a:latin typeface="Arial Narrow" pitchFamily="34" charset="0"/>
                        </a:rPr>
                        <a:t>Желілер</a:t>
                      </a:r>
                      <a:r>
                        <a:rPr lang="kk-KZ" sz="600" b="0" i="0" u="none" strike="noStrike" baseline="0" dirty="0" smtClean="0">
                          <a:effectLst/>
                          <a:latin typeface="Arial Narrow" pitchFamily="34" charset="0"/>
                        </a:rPr>
                        <a:t> мен құрылғыларды пайдалану бойынша шет ұйымдардың қызметтері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127190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128791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51064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51561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6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600" b="0" i="0" u="none" strike="noStrike" dirty="0" smtClean="0">
                          <a:effectLst/>
                          <a:latin typeface="Arial Narrow" pitchFamily="34" charset="0"/>
                        </a:rPr>
                        <a:t>Судың</a:t>
                      </a:r>
                      <a:r>
                        <a:rPr lang="kk-KZ" sz="600" b="0" i="0" u="none" strike="noStrike" baseline="0" dirty="0" smtClean="0">
                          <a:effectLst/>
                          <a:latin typeface="Arial Narrow" pitchFamily="34" charset="0"/>
                        </a:rPr>
                        <a:t> төлемі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1269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1265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963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933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7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600" b="0" i="0" u="none" strike="noStrike" dirty="0" smtClean="0">
                          <a:effectLst/>
                          <a:latin typeface="Arial Narrow" pitchFamily="34" charset="0"/>
                        </a:rPr>
                        <a:t>Учаскелерге</a:t>
                      </a:r>
                      <a:r>
                        <a:rPr lang="kk-KZ" sz="600" b="0" i="0" u="none" strike="noStrike" baseline="0" dirty="0" smtClean="0">
                          <a:effectLst/>
                          <a:latin typeface="Arial Narrow" pitchFamily="34" charset="0"/>
                        </a:rPr>
                        <a:t> техникалық  қызмет көрсету 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583943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578777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186050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184840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8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600" b="0" i="0" u="none" strike="noStrike" dirty="0" smtClean="0">
                          <a:effectLst/>
                          <a:latin typeface="Arial Narrow" pitchFamily="34" charset="0"/>
                        </a:rPr>
                        <a:t>Суды</a:t>
                      </a:r>
                      <a:r>
                        <a:rPr lang="kk-KZ" sz="600" b="0" i="0" u="none" strike="noStrike" baseline="0" dirty="0" smtClean="0">
                          <a:effectLst/>
                          <a:latin typeface="Arial Narrow" pitchFamily="34" charset="0"/>
                        </a:rPr>
                        <a:t> тасымалдау бойынша қызметтер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504287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480580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176595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177990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9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Басқа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шығындар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,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оның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ішінде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.: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121818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125432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42368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42973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9.1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Автотранспорт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және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арнайы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техниканы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баптау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бойынша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шығындар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93968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98035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34382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34929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9.2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Қауіпсіздік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техникасы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мен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еңбекті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қорғау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15585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15014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5550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5544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9.3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жерді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жалға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алу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/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экологикалық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сақтандыру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4804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4796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1188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1203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9.4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басқа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шығындар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7461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7587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1247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1297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  <a:latin typeface="Arial Narrow" pitchFamily="34" charset="0"/>
                        </a:rPr>
                        <a:t>II</a:t>
                      </a:r>
                      <a:endParaRPr lang="en-US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Кезеңдегі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шығындар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,  БАРЛЫҒЫ: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817115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842181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562744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575634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10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Жалпы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және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әкімшілік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шығындары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,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оның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ішінде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: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361459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367567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339766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341868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10.1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әкімшілік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персоналдың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жалақысы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97279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99581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47114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49047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10.2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әлеуметтік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аударымдар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3065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2376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1484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1170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10.3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банк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қызметтері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3269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3281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1610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1616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10.4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        амортизация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12701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12756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6256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6283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10.5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электр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қуаты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3017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3051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1486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1502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10.6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Автотранспорт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және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арнайы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техниканы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баптау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бойынша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шығындар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11223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10998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5528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5417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10.7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коммуналдық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қызметтер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818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781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403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385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10.8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байланыс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,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баспа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4098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4149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2018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2044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10.9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іссапар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шығындары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3665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3531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1805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1739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10.10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салықтар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184669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189409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253518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254119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10.11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аудиторлық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қызметтер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2010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2010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990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990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10.12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басқа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шығындар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35643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35645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17554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17556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11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Тарату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қызметтерін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баптау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бойынша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шығындар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,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оның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ішінде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: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455657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474614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222979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233765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11.1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жалақылары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42823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46929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19692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23114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11.2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әлеуметтік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аударымдар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1358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1305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620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643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11.3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        амортизация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12325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13880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6070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6836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11.4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Ағымдағы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пайдалануға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материалдар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6502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6336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3203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3121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11.5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бақылаушылар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қызметтері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348363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360323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171582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177472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11.6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Автотранспорт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және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арнайы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техниканы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баптау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бойынша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шығыстар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7270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7302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3582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3597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11.7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       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басқа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шығындар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0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37012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38538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18229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18981</a:t>
                      </a:r>
                      <a:endParaRPr lang="ru-RU" sz="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  <a:latin typeface="Arial Narrow" pitchFamily="34" charset="0"/>
                        </a:rPr>
                        <a:t>III</a:t>
                      </a:r>
                      <a:endParaRPr lang="en-US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600" b="0" i="0" u="none" strike="noStrike" dirty="0" smtClean="0">
                          <a:effectLst/>
                          <a:latin typeface="Arial Narrow" pitchFamily="34" charset="0"/>
                        </a:rPr>
                        <a:t>Несие</a:t>
                      </a:r>
                      <a:r>
                        <a:rPr lang="kk-KZ" sz="600" b="0" i="0" u="none" strike="noStrike" baseline="0" dirty="0" smtClean="0">
                          <a:effectLst/>
                          <a:latin typeface="Arial Narrow" pitchFamily="34" charset="0"/>
                        </a:rPr>
                        <a:t> қаржыларына сыйақы төлеу шығындары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185967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192156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234010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234470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  <a:latin typeface="Arial Narrow" pitchFamily="34" charset="0"/>
                        </a:rPr>
                        <a:t>IV</a:t>
                      </a:r>
                      <a:endParaRPr lang="en-US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600" b="0" i="0" u="none" strike="noStrike" dirty="0" smtClean="0">
                          <a:effectLst/>
                          <a:latin typeface="Arial Narrow" pitchFamily="34" charset="0"/>
                        </a:rPr>
                        <a:t>Шығындардың</a:t>
                      </a:r>
                      <a:r>
                        <a:rPr lang="kk-KZ" sz="600" b="0" i="0" u="none" strike="noStrike" baseline="0" dirty="0" smtClean="0">
                          <a:effectLst/>
                          <a:latin typeface="Arial Narrow" pitchFamily="34" charset="0"/>
                        </a:rPr>
                        <a:t> барлығы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4493985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4520628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2012263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2476616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  <a:latin typeface="Arial Narrow" pitchFamily="34" charset="0"/>
                        </a:rPr>
                        <a:t>V</a:t>
                      </a:r>
                      <a:endParaRPr lang="en-US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Табыс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, </a:t>
                      </a:r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оның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ішінде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942017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1047506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Arial Narrow" pitchFamily="34" charset="0"/>
                        </a:rPr>
                        <a:t>-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407087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  <a:tr h="114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  <a:latin typeface="Arial Narrow" pitchFamily="34" charset="0"/>
                        </a:rPr>
                        <a:t>VI</a:t>
                      </a:r>
                      <a:endParaRPr lang="en-US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 err="1" smtClean="0">
                          <a:effectLst/>
                          <a:latin typeface="Arial Narrow" pitchFamily="34" charset="0"/>
                        </a:rPr>
                        <a:t>Табыстардың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барлығы,оның</a:t>
                      </a:r>
                      <a:r>
                        <a:rPr lang="ru-RU" sz="6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600" u="none" strike="noStrike" baseline="0" dirty="0" err="1" smtClean="0">
                          <a:effectLst/>
                          <a:latin typeface="Arial Narrow" pitchFamily="34" charset="0"/>
                        </a:rPr>
                        <a:t>ішінде</a:t>
                      </a:r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: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Arial Narrow" pitchFamily="34" charset="0"/>
                        </a:rPr>
                        <a:t>-"-</a:t>
                      </a:r>
                      <a:endParaRPr lang="ru-RU" sz="600" b="1" i="0" u="none" strike="noStrike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5436002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5568135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2012263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effectLst/>
                          <a:latin typeface="Arial Narrow" pitchFamily="34" charset="0"/>
                        </a:rPr>
                        <a:t>2069529</a:t>
                      </a:r>
                      <a:endParaRPr lang="ru-RU" sz="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3090" marR="3090" marT="309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630932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жылға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есептелген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табыс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жоспарланғаны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7448,3 млн.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теңге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нақты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7637,7 млн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теңгені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құрды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Яғни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102,5%.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Тарифтік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смета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шығындар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жоспарланғаны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6506,2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млн.теңге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нақты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түрде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6997,2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млн.теңге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107,5%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38375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662113" y="1176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5288" y="190381"/>
            <a:ext cx="82089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2019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жылға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сумен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жабдықтау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қызметтеріне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тарифтік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смета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шығындарының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меншікті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салмағы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млн.теңге</a:t>
            </a:r>
            <a:r>
              <a:rPr lang="ru-RU" b="1" dirty="0">
                <a:solidFill>
                  <a:srgbClr val="FF0000"/>
                </a:solidFill>
                <a:latin typeface="Arial" charset="0"/>
              </a:rPr>
              <a:t>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9202" y="5949280"/>
            <a:ext cx="844088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1400" b="1" i="1" dirty="0" smtClean="0">
                <a:solidFill>
                  <a:srgbClr val="FF0000"/>
                </a:solidFill>
                <a:latin typeface="Arial" charset="0"/>
              </a:rPr>
              <a:t>2019 жылға сумен жабдықтау қызметеріне  тарифтік смета шығындарының 65</a:t>
            </a:r>
            <a:r>
              <a:rPr lang="ru-RU" sz="1400" b="1" i="1" dirty="0" smtClean="0">
                <a:solidFill>
                  <a:srgbClr val="FF0000"/>
                </a:solidFill>
                <a:latin typeface="Arial" charset="0"/>
              </a:rPr>
              <a:t>%</a:t>
            </a:r>
            <a:r>
              <a:rPr lang="kk-KZ" sz="1400" b="1" i="1" dirty="0" smtClean="0">
                <a:solidFill>
                  <a:srgbClr val="FF0000"/>
                </a:solidFill>
                <a:latin typeface="Arial" charset="0"/>
              </a:rPr>
              <a:t>-ын салықтар,негізгі қорды қалпына келтіру,күрделі жөндеу, негізгі қарызды қайтару және сыйақы төлеу шығындары құрады.</a:t>
            </a:r>
            <a:endParaRPr lang="ru-RU" sz="1400" b="1" i="1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64353134"/>
              </p:ext>
            </p:extLst>
          </p:nvPr>
        </p:nvGraphicFramePr>
        <p:xfrm>
          <a:off x="179512" y="836712"/>
          <a:ext cx="8856983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375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590"/>
    </mc:Choice>
    <mc:Fallback xmlns="">
      <p:transition advTm="459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38375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662113" y="1176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42473808"/>
              </p:ext>
            </p:extLst>
          </p:nvPr>
        </p:nvGraphicFramePr>
        <p:xfrm>
          <a:off x="198496" y="826260"/>
          <a:ext cx="8602546" cy="524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288" y="179929"/>
            <a:ext cx="82089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Arial" charset="0"/>
              </a:rPr>
              <a:t>2019 </a:t>
            </a:r>
            <a:r>
              <a:rPr lang="ru-RU" b="1" dirty="0" err="1">
                <a:solidFill>
                  <a:srgbClr val="FF0000"/>
                </a:solidFill>
                <a:latin typeface="Arial" charset="0"/>
              </a:rPr>
              <a:t>жылға</a:t>
            </a:r>
            <a:r>
              <a:rPr lang="ru-RU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сарқынды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суды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бұру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charset="0"/>
              </a:rPr>
              <a:t>қызметтеріне</a:t>
            </a:r>
            <a:r>
              <a:rPr lang="ru-RU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charset="0"/>
              </a:rPr>
              <a:t>тарифтік</a:t>
            </a:r>
            <a:r>
              <a:rPr lang="ru-RU" b="1" dirty="0">
                <a:solidFill>
                  <a:srgbClr val="FF0000"/>
                </a:solidFill>
                <a:latin typeface="Arial" charset="0"/>
              </a:rPr>
              <a:t> смета </a:t>
            </a:r>
            <a:r>
              <a:rPr lang="ru-RU" b="1" dirty="0" err="1">
                <a:solidFill>
                  <a:srgbClr val="FF0000"/>
                </a:solidFill>
                <a:latin typeface="Arial" charset="0"/>
              </a:rPr>
              <a:t>шығындарының</a:t>
            </a:r>
            <a:r>
              <a:rPr lang="ru-RU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charset="0"/>
              </a:rPr>
              <a:t>меншікті</a:t>
            </a:r>
            <a:r>
              <a:rPr lang="ru-RU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charset="0"/>
              </a:rPr>
              <a:t>салмағы</a:t>
            </a:r>
            <a:r>
              <a:rPr lang="ru-RU" b="1" dirty="0">
                <a:solidFill>
                  <a:srgbClr val="FF0000"/>
                </a:solidFill>
                <a:latin typeface="Arial" charset="0"/>
              </a:rPr>
              <a:t> (</a:t>
            </a:r>
            <a:r>
              <a:rPr lang="ru-RU" b="1" dirty="0" err="1">
                <a:solidFill>
                  <a:srgbClr val="FF0000"/>
                </a:solidFill>
                <a:latin typeface="Arial" charset="0"/>
              </a:rPr>
              <a:t>млн.теңге</a:t>
            </a:r>
            <a:r>
              <a:rPr lang="ru-RU" b="1" dirty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ru-RU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6074132"/>
            <a:ext cx="8440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1400" b="1" i="1" dirty="0" smtClean="0">
                <a:solidFill>
                  <a:srgbClr val="FF0000"/>
                </a:solidFill>
                <a:latin typeface="Arial" charset="0"/>
              </a:rPr>
              <a:t>2019 жылға сарқынды суды бұру қызметтеріне тарифтік смета  шығындарының 62</a:t>
            </a:r>
            <a:r>
              <a:rPr lang="ru-RU" sz="1400" b="1" i="1" dirty="0" smtClean="0">
                <a:solidFill>
                  <a:srgbClr val="FF0000"/>
                </a:solidFill>
                <a:latin typeface="Arial" charset="0"/>
              </a:rPr>
              <a:t>%</a:t>
            </a:r>
            <a:r>
              <a:rPr lang="kk-KZ" sz="1400" b="1" i="1" dirty="0" smtClean="0">
                <a:solidFill>
                  <a:srgbClr val="FF0000"/>
                </a:solidFill>
                <a:latin typeface="Arial" charset="0"/>
              </a:rPr>
              <a:t>-ын салықтар,күрделі жөндеу, негізгі қарызды қайтару және сыйақы төлеу  құрды.</a:t>
            </a:r>
            <a:endParaRPr lang="ru-RU" sz="1400" b="1" i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590"/>
    </mc:Choice>
    <mc:Fallback xmlns="">
      <p:transition advTm="459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53679943"/>
              </p:ext>
            </p:extLst>
          </p:nvPr>
        </p:nvGraphicFramePr>
        <p:xfrm>
          <a:off x="107504" y="1011673"/>
          <a:ext cx="8784975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30478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kk-KZ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 Абоненттер саны және «Тұрғындар» 1-ші тобы бойынша шайынды суларды бұру және тарату желілері арқылы су беру қызметтерін тарату көлемдері туралы </a:t>
            </a:r>
          </a:p>
          <a:p>
            <a:pPr algn="ctr" fontAlgn="base">
              <a:spcAft>
                <a:spcPct val="0"/>
              </a:spcAft>
            </a:pPr>
            <a:r>
              <a:rPr lang="kk-KZ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АҚПАРАТ</a:t>
            </a:r>
            <a:endParaRPr lang="kk-KZ" sz="1600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3600584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3300"/>
                </a:solidFill>
                <a:latin typeface="Arial KZ" pitchFamily="34" charset="0"/>
                <a:ea typeface="Arial KZ" pitchFamily="34" charset="0"/>
              </a:rPr>
              <a:t>0,9</a:t>
            </a:r>
            <a:r>
              <a:rPr lang="ru-RU" sz="1600" b="1" dirty="0" smtClean="0">
                <a:solidFill>
                  <a:srgbClr val="FF3300"/>
                </a:solidFill>
                <a:latin typeface="Arial KZ" pitchFamily="34" charset="0"/>
                <a:ea typeface="Arial KZ" pitchFamily="34" charset="0"/>
              </a:rPr>
              <a:t>%-</a:t>
            </a:r>
            <a:r>
              <a:rPr lang="ru-RU" sz="1600" b="1" dirty="0" err="1" smtClean="0">
                <a:solidFill>
                  <a:srgbClr val="FF3300"/>
                </a:solidFill>
                <a:latin typeface="Arial KZ" pitchFamily="34" charset="0"/>
                <a:ea typeface="Arial KZ" pitchFamily="34" charset="0"/>
              </a:rPr>
              <a:t>ға</a:t>
            </a:r>
            <a:endParaRPr lang="ru-RU" sz="1600" b="1" dirty="0" smtClean="0">
              <a:solidFill>
                <a:srgbClr val="FF3300"/>
              </a:solidFill>
              <a:latin typeface="Arial KZ" pitchFamily="34" charset="0"/>
              <a:ea typeface="Arial KZ" pitchFamily="34" charset="0"/>
            </a:endParaRPr>
          </a:p>
          <a:p>
            <a:pPr algn="ctr"/>
            <a:r>
              <a:rPr lang="kk-KZ" sz="1600" b="1" dirty="0" smtClean="0">
                <a:solidFill>
                  <a:srgbClr val="FF3300"/>
                </a:solidFill>
                <a:latin typeface="Arial KZ" pitchFamily="34" charset="0"/>
                <a:ea typeface="Arial KZ" pitchFamily="34" charset="0"/>
              </a:rPr>
              <a:t>өсім</a:t>
            </a:r>
            <a:endParaRPr lang="ru-RU" sz="1600" b="1" dirty="0" smtClean="0">
              <a:solidFill>
                <a:srgbClr val="FF3300"/>
              </a:solidFill>
              <a:latin typeface="Arial KZ" pitchFamily="34" charset="0"/>
              <a:ea typeface="Arial KZ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3300"/>
                </a:solidFill>
                <a:latin typeface="Arial KZ" pitchFamily="34" charset="0"/>
                <a:ea typeface="Arial KZ" pitchFamily="34" charset="0"/>
              </a:rPr>
              <a:t> </a:t>
            </a:r>
            <a:endParaRPr lang="ru-RU" sz="1600" b="1" dirty="0">
              <a:solidFill>
                <a:srgbClr val="FF3300"/>
              </a:solidFill>
              <a:latin typeface="Arial KZ" pitchFamily="34" charset="0"/>
              <a:ea typeface="Arial KZ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418503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3300"/>
                </a:solidFill>
                <a:latin typeface="Arial KZ" pitchFamily="34" charset="0"/>
                <a:ea typeface="Arial KZ" pitchFamily="34" charset="0"/>
              </a:rPr>
              <a:t>0,9</a:t>
            </a:r>
            <a:r>
              <a:rPr lang="ru-RU" sz="1600" b="1" dirty="0" smtClean="0">
                <a:solidFill>
                  <a:srgbClr val="FF3300"/>
                </a:solidFill>
                <a:latin typeface="Arial KZ" pitchFamily="34" charset="0"/>
                <a:ea typeface="Arial KZ" pitchFamily="34" charset="0"/>
              </a:rPr>
              <a:t>%-</a:t>
            </a:r>
            <a:r>
              <a:rPr lang="ru-RU" sz="1600" b="1" dirty="0" err="1" smtClean="0">
                <a:solidFill>
                  <a:srgbClr val="FF3300"/>
                </a:solidFill>
                <a:latin typeface="Arial KZ" pitchFamily="34" charset="0"/>
                <a:ea typeface="Arial KZ" pitchFamily="34" charset="0"/>
              </a:rPr>
              <a:t>ға</a:t>
            </a:r>
            <a:r>
              <a:rPr lang="ru-RU" sz="1600" b="1" dirty="0" smtClean="0">
                <a:solidFill>
                  <a:srgbClr val="FF3300"/>
                </a:solidFill>
                <a:latin typeface="Arial KZ" pitchFamily="34" charset="0"/>
                <a:ea typeface="Arial KZ" pitchFamily="34" charset="0"/>
              </a:rPr>
              <a:t> </a:t>
            </a:r>
            <a:endParaRPr lang="ru-RU" sz="1600" b="1" dirty="0">
              <a:solidFill>
                <a:srgbClr val="FF3300"/>
              </a:solidFill>
              <a:latin typeface="Arial KZ" pitchFamily="34" charset="0"/>
              <a:ea typeface="Arial KZ" pitchFamily="34" charset="0"/>
            </a:endParaRPr>
          </a:p>
          <a:p>
            <a:pPr algn="ctr"/>
            <a:r>
              <a:rPr lang="kk-KZ" sz="1600" b="1" dirty="0" smtClean="0">
                <a:solidFill>
                  <a:srgbClr val="FF3300"/>
                </a:solidFill>
                <a:latin typeface="Arial KZ" pitchFamily="34" charset="0"/>
                <a:ea typeface="Arial KZ" pitchFamily="34" charset="0"/>
              </a:rPr>
              <a:t>өсім</a:t>
            </a:r>
            <a:endParaRPr lang="ru-RU" sz="1600" b="1" dirty="0" smtClean="0">
              <a:solidFill>
                <a:srgbClr val="FF3300"/>
              </a:solidFill>
              <a:latin typeface="Arial KZ" pitchFamily="34" charset="0"/>
              <a:ea typeface="Arial KZ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31058842"/>
              </p:ext>
            </p:extLst>
          </p:nvPr>
        </p:nvGraphicFramePr>
        <p:xfrm>
          <a:off x="107505" y="1124744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3008" y="191542"/>
            <a:ext cx="8439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kk-KZ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Абонентер саны және «Мемлекеттік ұйымдар» 2-ші тобы бойынша шайынды суларды бұру және суды таратушы желілері арқылы беру қызметтерін тарату көлемдері </a:t>
            </a:r>
            <a:r>
              <a:rPr lang="kk-KZ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туралы </a:t>
            </a:r>
            <a:endParaRPr lang="kk-KZ" sz="1600" b="1" dirty="0" smtClean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kk-KZ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АҚПАРАТ  </a:t>
            </a:r>
            <a:endParaRPr lang="kk-KZ" sz="1600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141277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3300"/>
                </a:solidFill>
                <a:latin typeface="Arial Narrow" pitchFamily="34" charset="0"/>
              </a:rPr>
              <a:t>3,4</a:t>
            </a:r>
            <a:r>
              <a:rPr lang="ru-RU" dirty="0" smtClean="0">
                <a:solidFill>
                  <a:srgbClr val="FF3300"/>
                </a:solidFill>
                <a:latin typeface="Arial Narrow" pitchFamily="34" charset="0"/>
              </a:rPr>
              <a:t>%-</a:t>
            </a:r>
            <a:r>
              <a:rPr lang="ru-RU" dirty="0" err="1" smtClean="0">
                <a:solidFill>
                  <a:srgbClr val="FF3300"/>
                </a:solidFill>
                <a:latin typeface="Arial Narrow" pitchFamily="34" charset="0"/>
              </a:rPr>
              <a:t>ға</a:t>
            </a:r>
            <a:endParaRPr lang="ru-RU" dirty="0" smtClean="0">
              <a:solidFill>
                <a:srgbClr val="FF3300"/>
              </a:solidFill>
              <a:latin typeface="Arial Narrow" pitchFamily="34" charset="0"/>
            </a:endParaRPr>
          </a:p>
          <a:p>
            <a:pPr algn="ctr"/>
            <a:r>
              <a:rPr lang="ru-RU" dirty="0" err="1" smtClean="0">
                <a:solidFill>
                  <a:srgbClr val="FF3300"/>
                </a:solidFill>
                <a:latin typeface="Arial Narrow" pitchFamily="34" charset="0"/>
              </a:rPr>
              <a:t>өсім</a:t>
            </a:r>
            <a:r>
              <a:rPr lang="ru-RU" dirty="0" smtClean="0">
                <a:solidFill>
                  <a:srgbClr val="FF3300"/>
                </a:solidFill>
                <a:latin typeface="Arial Narrow" pitchFamily="34" charset="0"/>
              </a:rPr>
              <a:t> </a:t>
            </a:r>
            <a:endParaRPr lang="ru-RU" dirty="0">
              <a:solidFill>
                <a:srgbClr val="FF33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7424" y="1"/>
            <a:ext cx="8871942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     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«Су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ресурстары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- Маркетинг» 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ЖШС- </a:t>
            </a:r>
            <a:r>
              <a:rPr lang="ru-RU" sz="11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22 </a:t>
            </a:r>
            <a:r>
              <a:rPr lang="ru-RU" sz="1100" b="1" dirty="0" err="1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жылдан</a:t>
            </a:r>
            <a:r>
              <a:rPr lang="ru-RU" sz="11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астам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қызмет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көрсету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нарығында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мемлекеттік-жеке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әріптестік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аясында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табысты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жұмыс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істеп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келеді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.</a:t>
            </a:r>
          </a:p>
          <a:p>
            <a:pPr algn="just"/>
            <a:r>
              <a:rPr lang="ru-RU" sz="11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    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Мекеме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Шымкент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қаласы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және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Сайрам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ауданының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бірқатар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елді-мекендерін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шаруашылық-ауыз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суымен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үздіксіз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қамтамасыз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етеді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және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шайынды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суларды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толық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тазартуымен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суды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бұру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қызметтерін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көрсетеді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.</a:t>
            </a:r>
          </a:p>
          <a:p>
            <a:pPr algn="just"/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 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Өндіріске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тарату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желілері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арқылы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су беру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шайынды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суларды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бұру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қызметтеріне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жұмылдырылған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44,1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млрд.теңге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көлеміндегі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негізгі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қорлар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штаттық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режимде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қолданылды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612305"/>
              </p:ext>
            </p:extLst>
          </p:nvPr>
        </p:nvGraphicFramePr>
        <p:xfrm>
          <a:off x="166092" y="2102173"/>
          <a:ext cx="8897019" cy="4601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60"/>
                <a:gridCol w="3917766"/>
                <a:gridCol w="618737"/>
                <a:gridCol w="720080"/>
                <a:gridCol w="576064"/>
                <a:gridCol w="1080120"/>
                <a:gridCol w="1008112"/>
                <a:gridCol w="720080"/>
              </a:tblGrid>
              <a:tr h="667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р/н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Атауы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Өлш.бірлігі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Саны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тозығу, </a:t>
                      </a:r>
                      <a:r>
                        <a:rPr lang="kk-KZ" sz="105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Бір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жылға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қажетті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инвест.сомасы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млн.тенге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2019жылдағы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инвестицияның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нақты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сомасы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млн.тенге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%,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орын-далуы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30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5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қабылдағыш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құрылғылары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өнімділігі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Тәу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/мың.м³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381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56,8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1870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1388</a:t>
                      </a:r>
                      <a:endParaRPr lang="ru-RU" sz="105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74,2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</a:tr>
              <a:tr h="430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5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 таратқыш</a:t>
                      </a:r>
                      <a:r>
                        <a:rPr lang="kk-KZ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және суды тарату желілері</a:t>
                      </a:r>
                      <a:r>
                        <a:rPr lang="en-US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(Шымкент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қаласы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бойынша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ұзындығы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5035,3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47,9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3880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2530</a:t>
                      </a:r>
                      <a:endParaRPr lang="ru-RU" sz="105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65,2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</a:tr>
              <a:tr h="61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5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Суды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өлшеу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құралдары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паркі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деректерді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алыстан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тарту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жүйелері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бар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жалпыүйлік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көшелік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орамдық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құралдары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дана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4360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76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41,8</a:t>
                      </a:r>
                      <a:endParaRPr lang="ru-RU" sz="105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</a:tr>
              <a:tr h="430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5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Кәріз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желілері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мен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коллекторлар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(Шымкент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қаласы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бойынша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ұзындығы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796,9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76,9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1187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509,8</a:t>
                      </a:r>
                      <a:endParaRPr lang="ru-RU" sz="105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43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</a:tr>
              <a:tr h="430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5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Қалалық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тазарту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құрылғылары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өнімділігі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Тәу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/ың.м³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</a:tr>
              <a:tr h="430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5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Биогаз негізінде электр қуатын өндіру</a:t>
                      </a:r>
                      <a:r>
                        <a:rPr lang="kk-KZ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және тұнбаны өңдеу цехы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Жылына</a:t>
                      </a:r>
                      <a:r>
                        <a:rPr lang="ru-RU" sz="105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квт/</a:t>
                      </a:r>
                      <a:r>
                        <a:rPr lang="ru-RU" sz="1050" b="1" i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сағ</a:t>
                      </a: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3,5 млн. </a:t>
                      </a:r>
                      <a:endParaRPr lang="ru-RU" sz="1050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</a:tr>
              <a:tr h="298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Ғимараттар</a:t>
                      </a:r>
                      <a:r>
                        <a:rPr lang="ru-RU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мен </a:t>
                      </a:r>
                      <a:r>
                        <a:rPr lang="ru-RU" sz="105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құрылғылар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технологиялық</a:t>
                      </a:r>
                      <a:r>
                        <a:rPr lang="ru-RU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энергетикалық</a:t>
                      </a:r>
                      <a:r>
                        <a:rPr lang="ru-RU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құралдарды</a:t>
                      </a:r>
                      <a:r>
                        <a:rPr lang="ru-RU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ендіру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Arial" pitchFamily="34" charset="0"/>
                          <a:cs typeface="Arial" pitchFamily="34" charset="0"/>
                        </a:rPr>
                        <a:t>576,5</a:t>
                      </a:r>
                      <a:endParaRPr lang="ru-RU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</a:tr>
              <a:tr h="298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Барлығы</a:t>
                      </a:r>
                      <a:r>
                        <a:rPr lang="ru-RU" sz="1050" b="1" i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1050" b="1" i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b="1" i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b="1" i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b="1" i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7013</a:t>
                      </a:r>
                      <a:endParaRPr lang="ru-RU" sz="1050" b="1" i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5046</a:t>
                      </a:r>
                      <a:endParaRPr lang="ru-RU" sz="1050" b="1" i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71,9</a:t>
                      </a:r>
                      <a:endParaRPr lang="ru-RU" sz="1050" b="1" i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9546" marR="69546" marT="34773" marB="34773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80045" y="1268760"/>
            <a:ext cx="86409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Шымкент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қаласын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сумен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жабдықтау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суды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бұру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жүйелерін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sz="11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жылға</a:t>
            </a:r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инвестициялау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негіздемесімен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әрі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қарай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ИН) </a:t>
            </a:r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7,0 </a:t>
            </a:r>
            <a:r>
              <a:rPr lang="ru-RU" sz="1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млрд.тенге</a:t>
            </a:r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жыл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сайынғы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қымбаттау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коэффициентінің</a:t>
            </a:r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есебімен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endParaRPr lang="ru-RU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«Су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ресурстары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-Маркетинг» ЖШС-ң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балансындағы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сумен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жабдықтау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суды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бұру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жүйелерін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жаңғырту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құру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жұмыстарына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жыл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сайынғы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сомасы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белгіленді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1423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61125352"/>
              </p:ext>
            </p:extLst>
          </p:nvPr>
        </p:nvGraphicFramePr>
        <p:xfrm>
          <a:off x="155737" y="1844824"/>
          <a:ext cx="861222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232772"/>
            <a:ext cx="8439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kk-KZ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Абонентер саны және «1,2 топқа кірмейтін басқа тұтынушылар» 3-ші тобы бойынша шайынды суларды бұру және </a:t>
            </a:r>
            <a:r>
              <a:rPr lang="kk-KZ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таратушы желілері арқылы </a:t>
            </a:r>
            <a:r>
              <a:rPr lang="kk-KZ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су</a:t>
            </a:r>
            <a:endParaRPr lang="kk-KZ" sz="1600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kk-KZ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беру қызметтерін тарату </a:t>
            </a:r>
            <a:r>
              <a:rPr lang="kk-KZ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көлемдері </a:t>
            </a:r>
            <a:r>
              <a:rPr lang="kk-KZ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туралы</a:t>
            </a:r>
          </a:p>
          <a:p>
            <a:pPr algn="ctr" fontAlgn="base">
              <a:spcAft>
                <a:spcPct val="0"/>
              </a:spcAft>
            </a:pPr>
            <a:r>
              <a:rPr lang="kk-KZ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АҚПАРАТ</a:t>
            </a:r>
            <a:endParaRPr lang="kk-KZ" sz="1600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147220" y="155679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600" dirty="0" smtClean="0">
                <a:solidFill>
                  <a:srgbClr val="FF3300"/>
                </a:solidFill>
                <a:latin typeface="Arial Narrow" pitchFamily="34" charset="0"/>
              </a:rPr>
              <a:t>4,6</a:t>
            </a:r>
            <a:r>
              <a:rPr lang="ru-RU" sz="1600" dirty="0" smtClean="0">
                <a:solidFill>
                  <a:srgbClr val="FF3300"/>
                </a:solidFill>
                <a:latin typeface="Arial Narrow" pitchFamily="34" charset="0"/>
              </a:rPr>
              <a:t>%-</a:t>
            </a:r>
            <a:r>
              <a:rPr lang="kk-KZ" sz="1600" dirty="0" smtClean="0">
                <a:solidFill>
                  <a:srgbClr val="FF3300"/>
                </a:solidFill>
                <a:latin typeface="Arial Narrow" pitchFamily="34" charset="0"/>
              </a:rPr>
              <a:t>ға</a:t>
            </a:r>
            <a:endParaRPr lang="ru-RU" sz="1600" dirty="0" smtClean="0">
              <a:solidFill>
                <a:srgbClr val="FF3300"/>
              </a:solidFill>
              <a:latin typeface="Arial Narrow" pitchFamily="34" charset="0"/>
            </a:endParaRPr>
          </a:p>
          <a:p>
            <a:pPr algn="ctr"/>
            <a:r>
              <a:rPr lang="ru-RU" sz="1600" dirty="0" err="1" smtClean="0">
                <a:solidFill>
                  <a:srgbClr val="FF3300"/>
                </a:solidFill>
                <a:latin typeface="Arial Narrow" pitchFamily="34" charset="0"/>
              </a:rPr>
              <a:t>өсім</a:t>
            </a:r>
            <a:r>
              <a:rPr lang="ru-RU" sz="1600" dirty="0" smtClean="0">
                <a:solidFill>
                  <a:srgbClr val="FF3300"/>
                </a:solidFill>
                <a:latin typeface="Arial Narrow" pitchFamily="34" charset="0"/>
              </a:rPr>
              <a:t> </a:t>
            </a:r>
            <a:endParaRPr lang="ru-RU" sz="1600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130999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600" dirty="0" smtClean="0">
                <a:solidFill>
                  <a:srgbClr val="FF3300"/>
                </a:solidFill>
                <a:latin typeface="Arial Narrow" pitchFamily="34" charset="0"/>
              </a:rPr>
              <a:t>3,6</a:t>
            </a:r>
            <a:r>
              <a:rPr lang="ru-RU" sz="1600" dirty="0" smtClean="0">
                <a:solidFill>
                  <a:srgbClr val="FF3300"/>
                </a:solidFill>
                <a:latin typeface="Arial Narrow" pitchFamily="34" charset="0"/>
              </a:rPr>
              <a:t>%</a:t>
            </a:r>
            <a:r>
              <a:rPr lang="kk-KZ" sz="1600" dirty="0" smtClean="0">
                <a:solidFill>
                  <a:srgbClr val="FF3300"/>
                </a:solidFill>
                <a:latin typeface="Arial Narrow" pitchFamily="34" charset="0"/>
              </a:rPr>
              <a:t>-ға</a:t>
            </a:r>
            <a:endParaRPr lang="ru-RU" sz="1600" dirty="0" smtClean="0">
              <a:solidFill>
                <a:srgbClr val="FF3300"/>
              </a:solidFill>
              <a:latin typeface="Arial Narrow" pitchFamily="34" charset="0"/>
            </a:endParaRPr>
          </a:p>
          <a:p>
            <a:pPr algn="ctr"/>
            <a:r>
              <a:rPr lang="kk-KZ" sz="1600" dirty="0" smtClean="0">
                <a:solidFill>
                  <a:srgbClr val="FF3300"/>
                </a:solidFill>
                <a:latin typeface="Arial Narrow" pitchFamily="34" charset="0"/>
              </a:rPr>
              <a:t>өсім</a:t>
            </a:r>
            <a:endParaRPr lang="ru-RU" sz="1600" dirty="0">
              <a:solidFill>
                <a:srgbClr val="FF33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7" descr="blob:https://web.whatsapp.com/a9718e77-c5ba-42f3-94c6-b1061076b907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166" y="213784"/>
            <a:ext cx="8144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Шайынды суларды бұру және суды таратушы желілері арқылы беру қызметтерін тұтынушылармен жүргізілген жұмыстардың </a:t>
            </a:r>
          </a:p>
          <a:p>
            <a:pPr algn="ctr"/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НӘТИЖЕЛЕРІ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10682"/>
            <a:ext cx="8064896" cy="5170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Кәсіпорынның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барлық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табыстары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салық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органдарында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тіркелген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төлемдерді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есепке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алу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фискалдық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құралдар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арқылы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түседі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: 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Жеке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тұлғаларға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Энергопоток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кассалары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электрондық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терминалдар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арқылы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коммуналдық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қызметтердің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бірыңғай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төлем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құжаттары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мен смарт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қосымшалары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Заңды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тұлғаларға-</a:t>
            </a:r>
            <a:r>
              <a:rPr lang="ru-RU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электрондық</a:t>
            </a: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терминалдар</a:t>
            </a: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екінші</a:t>
            </a: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деңгейдегі</a:t>
            </a: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банктер</a:t>
            </a: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арқылы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Инвестициялық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бағдарламаларды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орындау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орындалған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жұмыстарды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көрсетумен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қаражаттарды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жұмсау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ашықтығы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БАҚ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өкілдері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қалалық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маслихаттың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депутаттары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қоғамдық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ұйымдар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тұтынушылармен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тығыз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қатынас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арқылы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іске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асырылады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Жыл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сайын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өткен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жылдағы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кәсіпорынның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қызметі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қоғамдық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тыңдаулар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Жарты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жыл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сайын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интернет 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ресурстарында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тұрақты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есеп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берулер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Әр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тоқсанда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Пресс –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турлар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өткізілуде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Кәсіпорынның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Медиажоспарларына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сәйкес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қызмет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көрсету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жөніндегі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мамандардың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республикалық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телеарналар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мен газет 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беттеріне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шығуы</a:t>
            </a: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Тұрақты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түрде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тұтынушылармен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кездесулер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Веб-сайт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қосылулы,жүгінудің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электрондық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жүйелері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істеп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тұр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электрондық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пошта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ватсап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)  –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шот-фактураларды,сумен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жабдықтау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кәріз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жүйелеріне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қосылуға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техникалық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шарттар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алуға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тұтынушылардың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мүмкіндігі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бар .</a:t>
            </a:r>
            <a:endParaRPr lang="ru-RU" sz="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0080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583" y="226752"/>
            <a:ext cx="8808913" cy="6298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1" y="452669"/>
            <a:ext cx="2655049" cy="105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5013177"/>
            <a:ext cx="4176464" cy="13921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386660" y="1181297"/>
            <a:ext cx="2330079" cy="913618"/>
            <a:chOff x="5399192" y="1093650"/>
            <a:chExt cx="2330079" cy="685213"/>
          </a:xfrm>
        </p:grpSpPr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9192" y="1093650"/>
              <a:ext cx="792088" cy="685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250596" y="1155614"/>
              <a:ext cx="1478675" cy="623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СМС </a:t>
              </a:r>
              <a:r>
                <a:rPr lang="ru-RU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тарату</a:t>
              </a: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Дебиторлық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берешек</a:t>
              </a:r>
              <a:endParaRPr lang="ru-RU" sz="10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kk-KZ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Тексеру мерзімі</a:t>
              </a:r>
              <a:endParaRPr lang="ru-RU" sz="10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Апаттық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өшірілу</a:t>
              </a:r>
              <a:endParaRPr lang="ru-RU" sz="11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739974" y="3618028"/>
            <a:ext cx="2951036" cy="1138773"/>
            <a:chOff x="5012803" y="3406139"/>
            <a:chExt cx="2951036" cy="854080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803" y="3500240"/>
              <a:ext cx="667855" cy="529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664812" y="3406139"/>
              <a:ext cx="2299027" cy="854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WhatsApp</a:t>
              </a: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Сумен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жабдықтау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және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суды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бұру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ru-RU" sz="10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мәселеріне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қатысты</a:t>
              </a:r>
              <a:endParaRPr lang="ru-RU" sz="10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Кез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келген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ақпарат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шағымдар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өтініштер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және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т.б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sz="14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8333" y="2039662"/>
            <a:ext cx="3743336" cy="210837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246114" y="2478561"/>
            <a:ext cx="1933290" cy="830997"/>
            <a:chOff x="5741871" y="1935105"/>
            <a:chExt cx="1933290" cy="623248"/>
          </a:xfrm>
        </p:grpSpPr>
        <p:sp>
          <p:nvSpPr>
            <p:cNvPr id="14" name="TextBox 13"/>
            <p:cNvSpPr txBox="1"/>
            <p:nvPr/>
          </p:nvSpPr>
          <p:spPr>
            <a:xfrm>
              <a:off x="6396606" y="1935105"/>
              <a:ext cx="1278555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Веб - сайт</a:t>
              </a:r>
            </a:p>
            <a:p>
              <a:r>
                <a:rPr lang="kk-KZ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Кері байланыс</a:t>
              </a:r>
              <a:endParaRPr lang="ru-RU" sz="10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kk-KZ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Жаңалықтар</a:t>
              </a:r>
              <a:endParaRPr lang="ru-RU" sz="10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kk-KZ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Жеке кабинет</a:t>
              </a:r>
              <a:endParaRPr lang="ru-RU" sz="11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871" y="2010626"/>
              <a:ext cx="581248" cy="475291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710206" y="3992674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 smtClean="0">
                <a:solidFill>
                  <a:srgbClr val="1F497D">
                    <a:lumMod val="75000"/>
                  </a:srgbClr>
                </a:solidFill>
              </a:rPr>
              <a:t>ТҰТЫНУШЫЛАР</a:t>
            </a:r>
            <a:endParaRPr lang="ru-RU" b="1" cap="all" dirty="0">
              <a:solidFill>
                <a:srgbClr val="1F497D">
                  <a:lumMod val="75000"/>
                </a:srgb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611761" y="4717843"/>
            <a:ext cx="3017900" cy="712356"/>
            <a:chOff x="5093735" y="3516580"/>
            <a:chExt cx="3017900" cy="534267"/>
          </a:xfrm>
        </p:grpSpPr>
        <p:sp>
          <p:nvSpPr>
            <p:cNvPr id="18" name="TextBox 17"/>
            <p:cNvSpPr txBox="1"/>
            <p:nvPr/>
          </p:nvSpPr>
          <p:spPr>
            <a:xfrm>
              <a:off x="5773816" y="3516580"/>
              <a:ext cx="233781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Электрондық</a:t>
              </a:r>
              <a:r>
                <a:rPr lang="ru-RU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пошта</a:t>
              </a: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000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Төлем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құжаттарын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жіберу</a:t>
              </a:r>
              <a:endParaRPr lang="ru-RU" sz="10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000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Тех.шарттарды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алу</a:t>
              </a:r>
              <a:endParaRPr lang="ru-RU" sz="14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2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87"/>
            <a:stretch/>
          </p:blipFill>
          <p:spPr bwMode="auto">
            <a:xfrm>
              <a:off x="5093735" y="3589392"/>
              <a:ext cx="704150" cy="461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AutoShape 27" descr="blob:https://web.whatsapp.com/a9718e77-c5ba-42f3-94c6-b1061076b907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2" y="1947040"/>
            <a:ext cx="2107174" cy="190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4587822" y="5681383"/>
            <a:ext cx="4142423" cy="830998"/>
            <a:chOff x="3419872" y="4148032"/>
            <a:chExt cx="4142423" cy="623248"/>
          </a:xfrm>
        </p:grpSpPr>
        <p:sp>
          <p:nvSpPr>
            <p:cNvPr id="23" name="TextBox 22"/>
            <p:cNvSpPr txBox="1"/>
            <p:nvPr/>
          </p:nvSpPr>
          <p:spPr>
            <a:xfrm>
              <a:off x="4189256" y="4148032"/>
              <a:ext cx="3373039" cy="623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Бақылаушы-инспектор</a:t>
              </a: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Планшеттердің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көмегімен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өлшеу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құралдарының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көрсеткіштерін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түсіру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0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kk-KZ" sz="10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Деректер автоматты түрде деректер базасына түседі</a:t>
              </a:r>
              <a:endParaRPr lang="ru-RU" sz="11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168986"/>
              <a:ext cx="804176" cy="602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5516630" y="347263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0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Автоматты режимде көрсеткіштерді</a:t>
            </a:r>
          </a:p>
          <a:p>
            <a:r>
              <a:rPr lang="kk-KZ" sz="10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жіберу</a:t>
            </a:r>
            <a:endParaRPr lang="ru-RU" sz="10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511154" y="153285"/>
            <a:ext cx="924943" cy="870307"/>
            <a:chOff x="1091983" y="4438977"/>
            <a:chExt cx="709775" cy="500886"/>
          </a:xfrm>
        </p:grpSpPr>
        <p:pic>
          <p:nvPicPr>
            <p:cNvPr id="27" name="Picture 31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5" r="6040" b="10667"/>
            <a:stretch/>
          </p:blipFill>
          <p:spPr bwMode="auto">
            <a:xfrm>
              <a:off x="1091983" y="4500768"/>
              <a:ext cx="582597" cy="439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555449" y="4474007"/>
              <a:ext cx="281339" cy="2112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Picture 32" descr="D:\2\Лого\Лого-ВРМ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8294"/>
            <a:ext cx="1080120" cy="103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4788024" y="1110205"/>
            <a:ext cx="28389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694078" y="2478561"/>
            <a:ext cx="23348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724128" y="3630733"/>
            <a:ext cx="26187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73902" y="4726025"/>
            <a:ext cx="23145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020668" y="5675763"/>
            <a:ext cx="33977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1523" y="5113850"/>
            <a:ext cx="4176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Әзірленген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цифрландыру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жоспары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абоненттермен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электрондық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байланыс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жолға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қойылған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SMS, 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WhatsApp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e-mail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kk-KZ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6021288"/>
            <a:ext cx="3845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Жеке </a:t>
            </a:r>
            <a:r>
              <a:rPr lang="ru-RU" sz="140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тұлғалар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208 481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абонент</a:t>
            </a:r>
            <a:endParaRPr lang="ru-RU" sz="1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40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Заңды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тұлғалар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6957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абонент </a:t>
            </a:r>
            <a:endParaRPr lang="ru-RU" sz="1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39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61840" y="306202"/>
            <a:ext cx="8730640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255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          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Бұқара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ақпараттық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құралдары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арқылы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компания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қоғаммен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тығыз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қатынаста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. «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Медиажоспар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»-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ға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сәйкес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республикалық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облыстық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және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қалалық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газет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беттеріне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компанияның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қызметі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туралы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100-ден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астам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мақала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шықты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Хабар,Қазақстан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Отырар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Еуразия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телеарналарында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100-ден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астам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қаланың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су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құбыры-кәріз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шаруашылығының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проблемалары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туралы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видеокөріністер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көрсетілді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Тоқсан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сайын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БАҚ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өкілдері,көше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және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үй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комиттері,қоғамдық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ұйымдардың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қатысуымен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пресс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турлар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өткізіледі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6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57346" name="Picture 2" descr="\\Newserver\сми 2019 (статьи)\март\фотоматериялы\IMG_9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" y="2457112"/>
            <a:ext cx="2970000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Bekbol\Desktop\Водоканал фотолар\пресс-тур\Пресс-тур 10.10.2017\IMG_5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57112"/>
            <a:ext cx="2935863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Bekbol\Desktop\Водоканал фотолар\пресс-тур\Пресс-тур 20.09.2017\IMG_89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9112" y="2457112"/>
            <a:ext cx="3077384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7" name="Picture 3" descr="\\Newserver\сми 2019 (статьи)\февраль\экскурсия ЮКГУ\экскурсия ЮКГУ\IMG_71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2970000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\\Newserver\сми 2019 (статьи)\февраль\пресс конф\пресс конф\pc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" y="4509120"/>
            <a:ext cx="2970000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\\Newserver\сми 2018 (статьи)\4. Апрель\27.04.2018 очеть\IMG_12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88" y="4473336"/>
            <a:ext cx="2970000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90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50127" y="260648"/>
            <a:ext cx="8352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2019 </a:t>
            </a:r>
            <a:r>
              <a:rPr lang="ru-RU" b="1" dirty="0" err="1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жылдағы</a:t>
            </a:r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Шымкент </a:t>
            </a:r>
            <a:r>
              <a:rPr lang="ru-RU" b="1" dirty="0" err="1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қаласы</a:t>
            </a:r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ауыз</a:t>
            </a:r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суының</a:t>
            </a:r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сапасы</a:t>
            </a:r>
            <a:endParaRPr lang="ru-RU" dirty="0">
              <a:solidFill>
                <a:srgbClr val="FF33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61378"/>
              </p:ext>
            </p:extLst>
          </p:nvPr>
        </p:nvGraphicFramePr>
        <p:xfrm>
          <a:off x="323528" y="692696"/>
          <a:ext cx="8496944" cy="4610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9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02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76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827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66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№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АТАУЫ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Өлш.бірлігі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ГОСТ </a:t>
                      </a: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2874-82 </a:t>
                      </a: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'‘</a:t>
                      </a:r>
                      <a:r>
                        <a:rPr lang="ru-RU" sz="1000" b="1" dirty="0" err="1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Ауыз</a:t>
                      </a: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суы</a:t>
                      </a: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'‘ ҚҰШ-не </a:t>
                      </a:r>
                    </a:p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сәйкестігі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Санитарлық</a:t>
                      </a:r>
                      <a:r>
                        <a:rPr lang="ru-RU" sz="1000" b="1" baseline="0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ru-RU" sz="1000" b="1" baseline="0" dirty="0" err="1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ережелер</a:t>
                      </a: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 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№ 209 </a:t>
                      </a: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 </a:t>
                      </a:r>
                    </a:p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16.03.2015 </a:t>
                      </a: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ж</a:t>
                      </a: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.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2019 </a:t>
                      </a:r>
                      <a:r>
                        <a:rPr lang="ru-RU" sz="1000" b="1" dirty="0" err="1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жылы</a:t>
                      </a:r>
                      <a:endParaRPr lang="ru-RU" sz="1000" b="1" dirty="0" smtClean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Ауыз</a:t>
                      </a:r>
                      <a:r>
                        <a:rPr lang="kk-KZ" sz="1000" b="1" baseline="0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 суы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Температура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град.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12,7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20</a:t>
                      </a:r>
                      <a:r>
                        <a:rPr lang="ru-RU" sz="1000" b="1" baseline="30000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о</a:t>
                      </a: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С </a:t>
                      </a:r>
                      <a:r>
                        <a:rPr lang="ru-RU" sz="1000" b="1" dirty="0" err="1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кезіндегі</a:t>
                      </a: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иісі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балл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60</a:t>
                      </a:r>
                      <a:r>
                        <a:rPr lang="ru-RU" sz="1000" b="1" baseline="30000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о</a:t>
                      </a: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С </a:t>
                      </a:r>
                      <a:r>
                        <a:rPr lang="ru-RU" sz="1000" b="1" dirty="0" err="1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кезіндегі</a:t>
                      </a: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иісі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балл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4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Татымдылығы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балл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Түстілігі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град.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20(35)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6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Бұлдырлығы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000" b="1" baseline="3000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1,5(2,0)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2,6(3,5)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7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Қалдықты</a:t>
                      </a:r>
                      <a:r>
                        <a:rPr lang="kk-KZ" sz="1000" b="1" baseline="0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 белсенді хлор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000" b="1" baseline="3000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0,3-0,5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0,3-0,5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0,2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8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рН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рН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6,0-9,0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6,0-9,0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7,52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9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Бериллий 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000" b="1" baseline="3000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0,0002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0,0002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0,0000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Бор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000" b="1" baseline="3000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0,0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Темір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000" b="1" baseline="30000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0,3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0,3(1,0)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0,00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Марганец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000" b="1" baseline="3000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0,1(0,5)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0,0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13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Жалпы</a:t>
                      </a:r>
                      <a:r>
                        <a:rPr lang="kk-KZ" sz="1000" b="1" baseline="0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 кермектігі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ммоль/дм</a:t>
                      </a:r>
                      <a:r>
                        <a:rPr lang="ru-RU" sz="1000" b="1" baseline="3000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7,0-(10,0)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7,0(10,0)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3,8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14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Нитраттар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000" b="1" baseline="30000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45,0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45,0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8,6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Молибден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000" b="1" baseline="3000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0,25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0,25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0,0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1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16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Мыс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000" b="1" baseline="30000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1,0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entury Gothic" pitchFamily="34" charset="0"/>
                          <a:ea typeface="Meiryo UI" pitchFamily="34" charset="-128"/>
                          <a:cs typeface="Arial" pitchFamily="34" charset="0"/>
                        </a:rPr>
                        <a:t>0,0</a:t>
                      </a:r>
                    </a:p>
                  </a:txBody>
                  <a:tcPr marL="34069" marR="34069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6025" y="5301208"/>
            <a:ext cx="8676455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Өңделіп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,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залалсыздандырылғаннан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кейін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берілетін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су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санитарлы-экологиялық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талаптарға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толығымен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сай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келеді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. Суды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өндірістік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бақылау</a:t>
            </a:r>
            <a:r>
              <a:rPr lang="ru-RU" sz="1300" b="1" dirty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  16.03.2015 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 ҚРДС №209 СБ-на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сәйкес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таратушы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желілерінің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44 </a:t>
            </a:r>
            <a:r>
              <a:rPr lang="ru-RU" sz="13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көрсеткіштер</a:t>
            </a: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бойынша</a:t>
            </a: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(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жалпы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физико-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химиялық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органолептикалық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бактериологиялық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паразитологиялық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радиологиялық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органикалық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судың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басқа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да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параметрлері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)  </a:t>
            </a: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119 </a:t>
            </a:r>
            <a:r>
              <a:rPr lang="ru-RU" sz="13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бақылау</a:t>
            </a: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нүктелерінде</a:t>
            </a: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жүргізіледі</a:t>
            </a:r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300" b="1" dirty="0">
              <a:solidFill>
                <a:srgbClr val="0000FF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51520" y="116632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Шымкент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қаласы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бойынша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2019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жылға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сумен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жабдықтау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және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суды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бұру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қызметтеріне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орташа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1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адам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басына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есептелген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сомасының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мөлшерлерін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ТАЛДАУ</a:t>
            </a:r>
            <a:endParaRPr lang="ru-RU" sz="1600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820541"/>
              </p:ext>
            </p:extLst>
          </p:nvPr>
        </p:nvGraphicFramePr>
        <p:xfrm>
          <a:off x="251520" y="1052735"/>
          <a:ext cx="8568952" cy="532859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348492"/>
                <a:gridCol w="1191409"/>
                <a:gridCol w="1191409"/>
                <a:gridCol w="1191409"/>
                <a:gridCol w="1191409"/>
                <a:gridCol w="1191409"/>
                <a:gridCol w="1263415"/>
              </a:tblGrid>
              <a:tr h="1901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Есептелінген</a:t>
                      </a:r>
                      <a:r>
                        <a:rPr lang="kk-KZ" sz="1200" b="1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сомалар мөлшерінің шегі,</a:t>
                      </a:r>
                    </a:p>
                    <a:p>
                      <a:pPr algn="ctr" rtl="0" fontAlgn="ctr"/>
                      <a:r>
                        <a:rPr lang="kk-KZ" sz="1200" b="1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теңге айына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Абоненттердің</a:t>
                      </a:r>
                      <a:r>
                        <a:rPr lang="ru-RU" sz="1200" b="1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орташа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жылдық</a:t>
                      </a:r>
                      <a:r>
                        <a:rPr lang="ru-RU" sz="1200" b="1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саны</a:t>
                      </a:r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200" b="1" i="0" u="none" strike="noStrike" dirty="0" err="1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отбасы</a:t>
                      </a:r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Есептелінген</a:t>
                      </a:r>
                      <a:r>
                        <a:rPr lang="ru-RU" sz="1200" b="1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орташа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айлық</a:t>
                      </a:r>
                      <a:r>
                        <a:rPr lang="ru-RU" sz="1200" b="1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сома</a:t>
                      </a:r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200" b="1" i="0" u="none" strike="noStrike" dirty="0" err="1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мың</a:t>
                      </a:r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абонентке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есептелінген</a:t>
                      </a:r>
                      <a:r>
                        <a:rPr lang="ru-RU" sz="1200" b="1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орташа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айлық</a:t>
                      </a:r>
                      <a:r>
                        <a:rPr lang="ru-RU" sz="1200" b="1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сома</a:t>
                      </a:r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i="0" u="none" strike="noStrike" dirty="0" err="1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отбасына</a:t>
                      </a:r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lang="ru-RU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Орташа</a:t>
                      </a:r>
                      <a:r>
                        <a:rPr lang="kk-KZ" sz="1200" b="1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жылдық адам саны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200" b="1" i="0" u="none" strike="noStrike" dirty="0" err="1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адамға</a:t>
                      </a:r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есептелінген</a:t>
                      </a:r>
                      <a:r>
                        <a:rPr lang="ru-RU" sz="1200" b="1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орташа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жылдық</a:t>
                      </a:r>
                      <a:r>
                        <a:rPr lang="ru-RU" sz="1200" b="1" i="0" u="none" strike="noStrike" baseline="0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сома</a:t>
                      </a:r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төлеушілер</a:t>
                      </a:r>
                      <a:r>
                        <a:rPr lang="ru-RU" sz="12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200" b="1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4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 </a:t>
                      </a:r>
                      <a:r>
                        <a:rPr lang="ru-RU" sz="14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теңгеден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төмен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124993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143876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660747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4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400теңгеден 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600 </a:t>
                      </a:r>
                      <a:r>
                        <a:rPr lang="ru-RU" sz="1400" b="1" i="0" u="none" strike="noStrike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тенгеге</a:t>
                      </a:r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дейін</a:t>
                      </a:r>
                      <a:endParaRPr lang="ru-RU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37229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72621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1951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149828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485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ru-RU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4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600тенгеден   </a:t>
                      </a:r>
                      <a:r>
                        <a:rPr lang="ru-RU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800 </a:t>
                      </a:r>
                      <a:r>
                        <a:rPr lang="ru-RU" sz="1400" b="1" i="0" u="none" strike="noStrike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тенгеге</a:t>
                      </a:r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дейін</a:t>
                      </a:r>
                      <a:endParaRPr lang="ru-RU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17130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40132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2343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58513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4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800 </a:t>
                      </a:r>
                      <a:r>
                        <a:rPr lang="ru-RU" sz="1400" b="1" i="0" u="none" strike="noStrike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тенгеден</a:t>
                      </a:r>
                      <a:endParaRPr lang="ru-RU" sz="1400" b="1" i="0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 fontAlgn="b"/>
                      <a:r>
                        <a:rPr lang="kk-KZ" sz="14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жоғары</a:t>
                      </a:r>
                      <a:endParaRPr lang="ru-RU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20955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83049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3963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61415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1352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472">
                <a:tc>
                  <a:txBody>
                    <a:bodyPr/>
                    <a:lstStyle/>
                    <a:p>
                      <a:pPr algn="l" rtl="0" fontAlgn="b"/>
                      <a:r>
                        <a:rPr lang="kk-KZ" sz="14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endParaRPr lang="ru-RU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200307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339678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1696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930503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5615434" y="1344786"/>
            <a:ext cx="118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150 </a:t>
            </a:r>
            <a:r>
              <a:rPr lang="ru-RU" altLang="ru-RU" sz="1400" b="1" dirty="0" err="1" smtClean="0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теңге</a:t>
            </a:r>
            <a:endParaRPr lang="ru-RU" altLang="ru-RU" sz="1400" b="1" dirty="0">
              <a:solidFill>
                <a:srgbClr val="FF0000"/>
              </a:solidFill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64989" y="1268760"/>
            <a:ext cx="1082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FF"/>
                </a:solidFill>
                <a:ea typeface="Meiryo UI" pitchFamily="34" charset="-128"/>
                <a:cs typeface="Meiryo UI" pitchFamily="34" charset="-128"/>
              </a:rPr>
              <a:t>8,5 </a:t>
            </a:r>
            <a:r>
              <a:rPr lang="ru-RU" altLang="ru-RU" b="1" dirty="0" err="1">
                <a:solidFill>
                  <a:srgbClr val="0000FF"/>
                </a:solidFill>
                <a:ea typeface="Meiryo UI" pitchFamily="34" charset="-128"/>
                <a:cs typeface="Meiryo UI" pitchFamily="34" charset="-128"/>
              </a:rPr>
              <a:t>тиын</a:t>
            </a:r>
            <a:endParaRPr lang="ru-RU" altLang="ru-RU" b="1" dirty="0">
              <a:solidFill>
                <a:srgbClr val="0000FF"/>
              </a:solidFill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5542409" y="3616499"/>
            <a:ext cx="1477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 dirty="0" err="1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Бөтелкедегі</a:t>
            </a:r>
            <a:r>
              <a:rPr lang="ru-RU" altLang="ru-RU" sz="1200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су</a:t>
            </a:r>
            <a:endParaRPr lang="ru-RU" altLang="ru-RU" sz="1200" b="1" dirty="0">
              <a:solidFill>
                <a:srgbClr val="002060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396626" y="334397"/>
            <a:ext cx="83518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Темекі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мен </a:t>
            </a:r>
            <a:r>
              <a:rPr lang="ru-RU" altLang="ru-RU" sz="1600" b="1" dirty="0" err="1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бөтелкедегі</a:t>
            </a:r>
            <a:r>
              <a:rPr lang="ru-RU" altLang="ru-RU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сумен</a:t>
            </a:r>
            <a:r>
              <a:rPr lang="ru-RU" altLang="ru-RU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салыстырғанда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«Су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ресурстары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-Маркетинг» ЖШС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ауыз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суының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құны</a:t>
            </a:r>
            <a:endParaRPr lang="ru-RU" altLang="ru-RU" sz="1600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sp>
        <p:nvSpPr>
          <p:cNvPr id="22534" name="Rectangle 17"/>
          <p:cNvSpPr>
            <a:spLocks noChangeArrowheads="1"/>
          </p:cNvSpPr>
          <p:nvPr/>
        </p:nvSpPr>
        <p:spPr bwMode="auto">
          <a:xfrm>
            <a:off x="7308304" y="3616499"/>
            <a:ext cx="1101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Темекі қорабы</a:t>
            </a:r>
            <a:endParaRPr lang="ru-RU" altLang="ru-RU" sz="1200" b="1" dirty="0">
              <a:solidFill>
                <a:srgbClr val="002060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22535" name="Rectangle 18"/>
          <p:cNvSpPr>
            <a:spLocks noChangeArrowheads="1"/>
          </p:cNvSpPr>
          <p:nvPr/>
        </p:nvSpPr>
        <p:spPr bwMode="auto">
          <a:xfrm>
            <a:off x="7420421" y="1344786"/>
            <a:ext cx="115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450 </a:t>
            </a:r>
            <a:r>
              <a:rPr lang="ru-RU" altLang="ru-RU" sz="1400" b="1" dirty="0" err="1" smtClean="0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теңге</a:t>
            </a:r>
            <a:endParaRPr lang="ru-RU" altLang="ru-RU" sz="1400" b="1" dirty="0">
              <a:solidFill>
                <a:srgbClr val="FF0000"/>
              </a:solidFill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662286" y="3327574"/>
            <a:ext cx="7413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ea typeface="Meiryo UI" pitchFamily="34" charset="-128"/>
                <a:cs typeface="Meiryo UI" pitchFamily="34" charset="-128"/>
              </a:rPr>
              <a:t>1 литр</a:t>
            </a:r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28798" y="3717032"/>
            <a:ext cx="21669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«Водные </a:t>
            </a:r>
            <a:r>
              <a:rPr lang="ru-RU" altLang="ru-RU" sz="1200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ресурсы-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Маркетинг»ЖШС</a:t>
            </a:r>
            <a:r>
              <a:rPr lang="ru-RU" altLang="ru-RU" sz="1200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-ң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тұрғындар</a:t>
            </a:r>
            <a:r>
              <a:rPr lang="ru-RU" altLang="ru-RU" sz="1200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үшін</a:t>
            </a:r>
            <a:r>
              <a:rPr lang="ru-RU" altLang="ru-RU" sz="1200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тарифі</a:t>
            </a:r>
            <a:r>
              <a:rPr lang="ru-RU" altLang="ru-RU" sz="1200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 </a:t>
            </a:r>
            <a:r>
              <a:rPr lang="ru-RU" altLang="ru-RU" sz="1200" b="1" i="1" u="sng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 84,69 </a:t>
            </a:r>
            <a:r>
              <a:rPr lang="ru-RU" altLang="ru-RU" sz="1200" b="1" i="1" u="sng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тенге</a:t>
            </a:r>
            <a:r>
              <a:rPr lang="en-US" altLang="ru-RU" sz="1200" b="1" i="1" u="sng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/</a:t>
            </a:r>
            <a:r>
              <a:rPr lang="ru-RU" altLang="ru-RU" sz="1200" b="1" i="1" u="sng" dirty="0" err="1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м.куб</a:t>
            </a:r>
            <a:r>
              <a:rPr lang="ru-RU" altLang="ru-RU" sz="1200" b="1" i="1" u="sng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 </a:t>
            </a:r>
          </a:p>
          <a:p>
            <a:pPr algn="ctr"/>
            <a:endParaRPr lang="ru-RU" altLang="ru-RU" sz="1200" b="1" dirty="0">
              <a:solidFill>
                <a:srgbClr val="002060"/>
              </a:solidFill>
              <a:latin typeface="Century Gothic" pitchFamily="34" charset="0"/>
              <a:ea typeface="Meiryo UI" pitchFamily="34" charset="-128"/>
              <a:cs typeface="Arial" charset="0"/>
            </a:endParaRPr>
          </a:p>
        </p:txBody>
      </p:sp>
      <p:pic>
        <p:nvPicPr>
          <p:cNvPr id="22538" name="Picture 2" descr="C:\Users\Заманбек.WRM.000\Desktop\Презентация Парламент\Новая папка (2)\55145caf4804b.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8" y="1709911"/>
            <a:ext cx="1437234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" descr="C:\Users\Заманбек.WRM.000\Desktop\Презентация Парламент\Новая папка (2)\bottle_PNG20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06" y="1752275"/>
            <a:ext cx="1139478" cy="1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4" descr="C:\Users\Заманбек.WRM.000\Desktop\Презентация Парламент\Новая папка (2)\e6adc318a93bc1d321cd1569655a47ef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48" y="1654637"/>
            <a:ext cx="1738432" cy="149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486752"/>
              </p:ext>
            </p:extLst>
          </p:nvPr>
        </p:nvGraphicFramePr>
        <p:xfrm>
          <a:off x="423863" y="4271963"/>
          <a:ext cx="4989512" cy="218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42" name="Прямоугольник 2"/>
          <p:cNvSpPr>
            <a:spLocks noChangeArrowheads="1"/>
          </p:cNvSpPr>
          <p:nvPr/>
        </p:nvSpPr>
        <p:spPr bwMode="auto">
          <a:xfrm>
            <a:off x="5579367" y="4581128"/>
            <a:ext cx="3313113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2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Тұтынушылардың</a:t>
            </a:r>
            <a:r>
              <a:rPr lang="ru-RU" altLang="ru-RU" sz="1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71%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сумен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жабдықтау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және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суды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бұру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қызметтеріне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бір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адамға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айына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218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теңге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төлейді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, </a:t>
            </a:r>
            <a:r>
              <a:rPr lang="ru-RU" altLang="ru-RU" sz="1100" b="1" dirty="0" err="1">
                <a:solidFill>
                  <a:srgbClr val="000099"/>
                </a:solidFill>
                <a:latin typeface="Arial" charset="0"/>
                <a:cs typeface="Arial" charset="0"/>
              </a:rPr>
              <a:t>м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ұның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өзі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республика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бойынша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ең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төмен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көрсеткіш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.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Бұл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тұрғындардың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жан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басына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шаққандағы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атаулы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ақшалай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орташа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табыстарының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0,23%.   </a:t>
            </a:r>
            <a:endParaRPr lang="ru-RU" altLang="ru-RU" sz="12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/>
            <a:endParaRPr lang="ru-RU" altLang="ru-RU" sz="1100" b="1" u="sng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4642866" y="4283154"/>
            <a:ext cx="4249614" cy="2314198"/>
          </a:xfrm>
          <a:prstGeom prst="leftArrow">
            <a:avLst>
              <a:gd name="adj1" fmla="val 83214"/>
              <a:gd name="adj2" fmla="val 605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4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60" y="1754361"/>
            <a:ext cx="1344612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5832127" y="3322811"/>
            <a:ext cx="9001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ea typeface="Meiryo UI" pitchFamily="34" charset="-128"/>
                <a:cs typeface="Meiryo UI" pitchFamily="34" charset="-128"/>
              </a:rPr>
              <a:t>1 литр</a:t>
            </a:r>
          </a:p>
        </p:txBody>
      </p:sp>
      <p:sp>
        <p:nvSpPr>
          <p:cNvPr id="22546" name="Rectangle 17"/>
          <p:cNvSpPr>
            <a:spLocks noChangeArrowheads="1"/>
          </p:cNvSpPr>
          <p:nvPr/>
        </p:nvSpPr>
        <p:spPr bwMode="auto">
          <a:xfrm>
            <a:off x="3862834" y="3616499"/>
            <a:ext cx="1344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Дизель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отындығы</a:t>
            </a:r>
            <a:endParaRPr lang="ru-RU" altLang="ru-RU" sz="1200" b="1" dirty="0">
              <a:solidFill>
                <a:srgbClr val="002060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22547" name="Rectangle 18"/>
          <p:cNvSpPr>
            <a:spLocks noChangeArrowheads="1"/>
          </p:cNvSpPr>
          <p:nvPr/>
        </p:nvSpPr>
        <p:spPr bwMode="auto">
          <a:xfrm>
            <a:off x="3862834" y="1335261"/>
            <a:ext cx="1344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191 </a:t>
            </a:r>
            <a:r>
              <a:rPr lang="ru-RU" altLang="ru-RU" sz="1400" b="1" dirty="0" err="1" smtClean="0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теңге</a:t>
            </a:r>
            <a:endParaRPr lang="ru-RU" altLang="ru-RU" sz="1400" b="1" dirty="0">
              <a:solidFill>
                <a:srgbClr val="FF0000"/>
              </a:solidFill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22548" name="Rectangle 18"/>
          <p:cNvSpPr>
            <a:spLocks noChangeArrowheads="1"/>
          </p:cNvSpPr>
          <p:nvPr/>
        </p:nvSpPr>
        <p:spPr bwMode="auto">
          <a:xfrm>
            <a:off x="1979712" y="1344786"/>
            <a:ext cx="1510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25,32  </a:t>
            </a:r>
            <a:r>
              <a:rPr lang="ru-RU" altLang="ru-RU" sz="1400" b="1" dirty="0" err="1" smtClean="0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теңге</a:t>
            </a:r>
            <a:endParaRPr lang="ru-RU" altLang="ru-RU" sz="1400" b="1" dirty="0">
              <a:solidFill>
                <a:srgbClr val="FF0000"/>
              </a:solidFill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22549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0"/>
          <a:stretch>
            <a:fillRect/>
          </a:stretch>
        </p:blipFill>
        <p:spPr bwMode="auto">
          <a:xfrm>
            <a:off x="2123728" y="1776586"/>
            <a:ext cx="123825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2051720" y="3630786"/>
            <a:ext cx="14382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Электро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қуаты</a:t>
            </a:r>
            <a:endParaRPr lang="ru-RU" altLang="ru-RU" sz="1200" b="1" dirty="0">
              <a:solidFill>
                <a:srgbClr val="002060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22551" name="Rectangle 7"/>
          <p:cNvSpPr>
            <a:spLocks noChangeArrowheads="1"/>
          </p:cNvSpPr>
          <p:nvPr/>
        </p:nvSpPr>
        <p:spPr bwMode="auto">
          <a:xfrm>
            <a:off x="2267744" y="3291061"/>
            <a:ext cx="9001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ea typeface="Meiryo UI" pitchFamily="34" charset="-128"/>
                <a:cs typeface="Meiryo UI" pitchFamily="34" charset="-128"/>
              </a:rPr>
              <a:t>1 кВт</a:t>
            </a:r>
          </a:p>
        </p:txBody>
      </p:sp>
      <p:sp>
        <p:nvSpPr>
          <p:cNvPr id="22552" name="Rectangle 7"/>
          <p:cNvSpPr>
            <a:spLocks noChangeArrowheads="1"/>
          </p:cNvSpPr>
          <p:nvPr/>
        </p:nvSpPr>
        <p:spPr bwMode="auto">
          <a:xfrm>
            <a:off x="3995936" y="3335511"/>
            <a:ext cx="9001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ea typeface="Meiryo UI" pitchFamily="34" charset="-128"/>
                <a:cs typeface="Meiryo UI" pitchFamily="34" charset="-128"/>
              </a:rPr>
              <a:t>1 литр</a:t>
            </a:r>
          </a:p>
        </p:txBody>
      </p:sp>
    </p:spTree>
    <p:extLst>
      <p:ext uri="{BB962C8B-B14F-4D97-AF65-F5344CB8AC3E}">
        <p14:creationId xmlns:p14="http://schemas.microsoft.com/office/powerpoint/2010/main" val="3945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137932"/>
              </p:ext>
            </p:extLst>
          </p:nvPr>
        </p:nvGraphicFramePr>
        <p:xfrm>
          <a:off x="323529" y="819955"/>
          <a:ext cx="8568951" cy="4745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219"/>
                <a:gridCol w="4172758"/>
                <a:gridCol w="1656184"/>
                <a:gridCol w="1440160"/>
                <a:gridCol w="942630"/>
              </a:tblGrid>
              <a:tr h="641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р/с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Тұтынушылар</a:t>
                      </a:r>
                      <a:r>
                        <a:rPr lang="kk-KZ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топтары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4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жылға</a:t>
                      </a:r>
                      <a:r>
                        <a:rPr lang="ru-RU" sz="14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бекітілген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01.01.2020ж. </a:t>
                      </a:r>
                      <a:r>
                        <a:rPr lang="ru-RU" sz="14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бастап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әрекетте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Ауытқулар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k-KZ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Тарату</a:t>
                      </a:r>
                      <a:r>
                        <a:rPr lang="kk-KZ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желілері арқылы су беру қызметтері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732">
                <a:tc rowSpan="4">
                  <a:txBody>
                    <a:bodyPr/>
                    <a:lstStyle/>
                    <a:p>
                      <a:pPr algn="ctr" fontAlgn="t"/>
                      <a:endParaRPr lang="ru-RU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ru-RU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ru-RU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Шымкент </a:t>
                      </a:r>
                      <a:r>
                        <a:rPr lang="ru-RU" sz="14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қаласы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162,04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1-топ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Тұрғындар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жылумен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қамтамасыз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етуші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ұйымдар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78,72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2-топ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Мемлекеттік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ұйымдар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459,13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459,13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3-топ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Қалған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1,2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топтарға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кірмегендер</a:t>
                      </a:r>
                      <a:endParaRPr lang="ru-RU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351,51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316,07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5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k-KZ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Шайынды</a:t>
                      </a:r>
                      <a:r>
                        <a:rPr lang="kk-KZ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суларды бұру қызметтері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732">
                <a:tc rowSpan="4">
                  <a:txBody>
                    <a:bodyPr/>
                    <a:lstStyle/>
                    <a:p>
                      <a:pPr algn="ctr" fontAlgn="t"/>
                      <a:endParaRPr lang="ru-RU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ru-RU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ru-RU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Шымкент </a:t>
                      </a:r>
                      <a:r>
                        <a:rPr lang="ru-RU" sz="14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қаласы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87,56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1-топ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Тұрғындар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жылумен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қамтамасыз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етуші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ұйымдар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2-топ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Мемлекеттік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ұйымдар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238,27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238,27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3-топ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Қалған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1,2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топтарға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кірмегендер</a:t>
                      </a:r>
                      <a:endParaRPr lang="ru-RU" sz="14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161,14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1663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 Су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ресурстары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-Маркетинг» ЖШС-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нің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сумен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жабдықтау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суды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бұру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қызметтеріне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01.01.2020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жылдан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бастап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тарифтер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прейскуранты .ҚҚС-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сыз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786680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Су </a:t>
            </a:r>
            <a:r>
              <a:rPr lang="ru-RU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құбырлары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кәріз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желілерінің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тозығына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қарамастан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1400" b="1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жылдың</a:t>
            </a:r>
            <a:r>
              <a:rPr lang="ru-RU" sz="1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ru-RU" sz="1400" b="1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қаңтарынан</a:t>
            </a:r>
            <a:r>
              <a:rPr lang="ru-RU" sz="1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бастап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Тұрғындар</a:t>
            </a:r>
            <a:r>
              <a:rPr lang="ru-RU" sz="1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жылумен</a:t>
            </a:r>
            <a:r>
              <a:rPr lang="ru-RU" sz="1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қамтамасыз</a:t>
            </a:r>
            <a:r>
              <a:rPr lang="ru-RU" sz="1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етуші</a:t>
            </a:r>
            <a:r>
              <a:rPr lang="ru-RU" sz="1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ұйымдар</a:t>
            </a:r>
            <a:r>
              <a:rPr lang="ru-RU" sz="1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b="1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тобы</a:t>
            </a:r>
            <a:r>
              <a:rPr lang="ru-RU" sz="1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сумен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жабдықтау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кәріз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қызметтеріне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бекітілген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тарифтерді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kk-KZ" sz="14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kk-KZ" sz="1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%.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ға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төмендеттік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kk-KZ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21804" y="404664"/>
            <a:ext cx="77724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жылғы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ұзақ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мерзімді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кезеңге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жоспарлар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43548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Тұрғындарды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тиісті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сападағы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ауыз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суымен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мөлшерде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тәулігіне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24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сағат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үздіксіз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қамтамасыз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Экология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санитария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саласындағы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заңнамалардың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талаптарына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сай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шайынды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суларды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толық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тазарту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тасымалдау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Цифрлы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мемлекеттік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бағдарлама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аясындағы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талаптарға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сай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тұтынушылармен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қарым-қатынасты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барынша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жаксарту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41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км. Су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құбыры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желілерін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7,9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км.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Кәріз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желілерін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10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дана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тозығы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жеткен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сорғыларды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үнемді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сорғыларға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ауыстыру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6 кВт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қуаты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бар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электр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желілерін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және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трансформаторлық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шағын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станциясының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3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бірлігін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қалпына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келтіру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Сумен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жабдықтау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процестерін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цифрлауды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аяқтау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0,06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кВт/м</a:t>
            </a:r>
            <a:r>
              <a:rPr lang="ru-RU" sz="16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қуаты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шығынының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меншікті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нормасын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төмендету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нормативно-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техникалық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шығындарды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15,26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%-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ға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қысқарту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құбырларының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тозу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деңгейін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46,3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%-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ға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кәріздің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тозу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деңгейін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77,6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%-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ға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қысқарту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95536" y="1689720"/>
            <a:ext cx="8208912" cy="3323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Құрметті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қоғамдық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тыңдауларға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қатысушылар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Тұрғындардың үздіксіз және сапалы шаруашылық-ауыз сумен қамтамасыз етілуі, кәріз суларын уақытылы бұру және тазарту су арнасының шығынсыз қызметіне  байланысты.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Назарларыңызға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рахмет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993" y="169476"/>
            <a:ext cx="8961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Шымкент қаласы су құбыры-кәріз шаруашылығының негізгі қорларының құрылысын және  жаңарту,қайта құру жұмыстарын 2019 жылға инвестициялау (млн.теңге ҚҚС-сыз) </a:t>
            </a:r>
            <a:endParaRPr lang="ru-RU" sz="1400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017761"/>
              </p:ext>
            </p:extLst>
          </p:nvPr>
        </p:nvGraphicFramePr>
        <p:xfrm>
          <a:off x="145253" y="4221088"/>
          <a:ext cx="8820982" cy="227849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2030"/>
                <a:gridCol w="5182829"/>
                <a:gridCol w="1008112"/>
                <a:gridCol w="1224136"/>
                <a:gridCol w="1153875"/>
              </a:tblGrid>
              <a:tr h="4433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effectLst/>
                        </a:rPr>
                        <a:t>р</a:t>
                      </a:r>
                      <a:r>
                        <a:rPr lang="ru-RU" sz="1000" b="1" u="none" strike="noStrike" dirty="0" smtClean="0">
                          <a:effectLst/>
                        </a:rPr>
                        <a:t>/н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Жұмыстардың атаулары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Барлығы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Оның</a:t>
                      </a:r>
                      <a:r>
                        <a:rPr lang="kk-KZ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ішінде жеке қаржы есебінен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Оның</a:t>
                      </a:r>
                      <a:r>
                        <a:rPr lang="kk-KZ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ішінде ЕҚҚД банкі есебінен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 smtClean="0">
                          <a:effectLst/>
                        </a:rPr>
                        <a:t>Су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құбыры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желілерін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қайта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құру</a:t>
                      </a:r>
                      <a:r>
                        <a:rPr lang="ru-RU" sz="1000" b="1" u="none" strike="noStrike" dirty="0" smtClean="0">
                          <a:effectLst/>
                        </a:rPr>
                        <a:t> (км)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 err="1" smtClean="0">
                          <a:effectLst/>
                        </a:rPr>
                        <a:t>Кәріз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желілерін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қайта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құру</a:t>
                      </a:r>
                      <a:r>
                        <a:rPr lang="ru-RU" sz="1000" b="1" u="none" strike="noStrike" dirty="0" smtClean="0">
                          <a:effectLst/>
                        </a:rPr>
                        <a:t> (км)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76,3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41,9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 err="1" smtClean="0">
                          <a:effectLst/>
                        </a:rPr>
                        <a:t>Кәріз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тазарту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құрылғыларын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жаңғырту</a:t>
                      </a:r>
                      <a:r>
                        <a:rPr lang="ru-RU" sz="1000" b="1" u="none" strike="noStrike" dirty="0" smtClean="0">
                          <a:effectLst/>
                        </a:rPr>
                        <a:t> (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нысан</a:t>
                      </a:r>
                      <a:r>
                        <a:rPr lang="ru-RU" sz="1000" b="1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 smtClean="0">
                          <a:effectLst/>
                        </a:rPr>
                        <a:t>Электр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қуатын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алу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және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биогаз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өндірумен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тұнбаны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қайта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өңдеу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кешенінің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құрылысы</a:t>
                      </a:r>
                      <a:r>
                        <a:rPr lang="ru-RU" sz="1000" b="1" u="none" strike="noStrike" dirty="0" smtClean="0">
                          <a:effectLst/>
                        </a:rPr>
                        <a:t> (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нысан</a:t>
                      </a:r>
                      <a:r>
                        <a:rPr lang="ru-RU" sz="1000" b="1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 err="1" smtClean="0">
                          <a:effectLst/>
                        </a:rPr>
                        <a:t>Кәріз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тазалау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құрылғыларының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қуатын</a:t>
                      </a:r>
                      <a:r>
                        <a:rPr lang="ru-RU" sz="1000" b="1" u="none" strike="noStrike" dirty="0" smtClean="0">
                          <a:effectLst/>
                        </a:rPr>
                        <a:t> 100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мың</a:t>
                      </a:r>
                      <a:r>
                        <a:rPr lang="ru-RU" sz="1000" b="1" u="none" strike="noStrike" dirty="0" smtClean="0">
                          <a:effectLst/>
                        </a:rPr>
                        <a:t> м</a:t>
                      </a:r>
                      <a:r>
                        <a:rPr lang="ru-RU" sz="1000" b="1" u="none" strike="noStrike" baseline="30000" dirty="0" smtClean="0">
                          <a:effectLst/>
                        </a:rPr>
                        <a:t>3</a:t>
                      </a:r>
                      <a:r>
                        <a:rPr lang="ru-RU" sz="1000" b="1" u="none" strike="noStrike" dirty="0" smtClean="0">
                          <a:effectLst/>
                        </a:rPr>
                        <a:t>/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тәуліктен</a:t>
                      </a:r>
                      <a:r>
                        <a:rPr lang="ru-RU" sz="1000" b="1" u="none" strike="noStrike" dirty="0" smtClean="0">
                          <a:effectLst/>
                        </a:rPr>
                        <a:t> 150 мың.м</a:t>
                      </a:r>
                      <a:r>
                        <a:rPr lang="ru-RU" sz="1000" b="1" u="none" strike="noStrike" baseline="30000" dirty="0" smtClean="0">
                          <a:effectLst/>
                        </a:rPr>
                        <a:t>3</a:t>
                      </a:r>
                      <a:r>
                        <a:rPr lang="ru-RU" sz="1000" b="1" u="none" strike="noStrike" dirty="0" smtClean="0">
                          <a:effectLst/>
                        </a:rPr>
                        <a:t>/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тәулікке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дейін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кеңейту</a:t>
                      </a:r>
                      <a:r>
                        <a:rPr lang="ru-RU" sz="1000" b="1" u="none" strike="noStrike" dirty="0" smtClean="0">
                          <a:effectLst/>
                        </a:rPr>
                        <a:t> (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нысан</a:t>
                      </a:r>
                      <a:r>
                        <a:rPr lang="ru-RU" sz="1000" b="1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</a:rPr>
                        <a:t>50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мың</a:t>
                      </a:r>
                      <a:r>
                        <a:rPr lang="ru-RU" sz="1000" b="1" u="none" strike="noStrike" dirty="0" smtClean="0">
                          <a:effectLst/>
                        </a:rPr>
                        <a:t>. м</a:t>
                      </a:r>
                      <a:r>
                        <a:rPr lang="ru-RU" sz="1000" b="1" u="none" strike="noStrike" baseline="30000" dirty="0" smtClean="0">
                          <a:effectLst/>
                        </a:rPr>
                        <a:t>3 </a:t>
                      </a:r>
                      <a:r>
                        <a:rPr lang="ru-RU" sz="1000" b="1" u="none" strike="noStrike" dirty="0" smtClean="0">
                          <a:effectLst/>
                        </a:rPr>
                        <a:t>/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тәу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</a:rPr>
                        <a:t>50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мың</a:t>
                      </a:r>
                      <a:r>
                        <a:rPr lang="ru-RU" sz="1000" b="1" u="none" strike="noStrike" dirty="0" smtClean="0">
                          <a:effectLst/>
                        </a:rPr>
                        <a:t>. м</a:t>
                      </a:r>
                      <a:r>
                        <a:rPr lang="ru-RU" sz="1000" b="1" u="none" strike="noStrike" baseline="30000" dirty="0" smtClean="0">
                          <a:effectLst/>
                        </a:rPr>
                        <a:t>3 </a:t>
                      </a:r>
                      <a:r>
                        <a:rPr lang="ru-RU" sz="1000" b="1" u="none" strike="noStrike" dirty="0" smtClean="0">
                          <a:effectLst/>
                        </a:rPr>
                        <a:t>/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тәу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 err="1" smtClean="0">
                          <a:effectLst/>
                        </a:rPr>
                        <a:t>Арнайы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техника мен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құралдарды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сатып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алу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smtClean="0">
                          <a:effectLst/>
                        </a:rPr>
                        <a:t> (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бірліктері</a:t>
                      </a:r>
                      <a:r>
                        <a:rPr lang="ru-RU" sz="1000" b="1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effectLst/>
                        </a:rPr>
                        <a:t>169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effectLst/>
                        </a:rPr>
                        <a:t>136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</a:rPr>
                        <a:t>30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 err="1" smtClean="0">
                          <a:effectLst/>
                        </a:rPr>
                        <a:t>Жалпыкөшелік</a:t>
                      </a:r>
                      <a:r>
                        <a:rPr lang="ru-RU" sz="1000" b="1" u="none" strike="noStrike" dirty="0" smtClean="0">
                          <a:effectLst/>
                        </a:rPr>
                        <a:t>,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орамдық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және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бас су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өлшегіш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тораптарын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,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шығын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өлшегіштерді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жаңғырту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және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қайта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құру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,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таратушы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құрылғыларын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орнату</a:t>
                      </a:r>
                      <a:r>
                        <a:rPr lang="ru-RU" sz="1000" b="1" u="none" strike="noStrike" dirty="0" smtClean="0">
                          <a:effectLst/>
                        </a:rPr>
                        <a:t>  (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бірліктері</a:t>
                      </a:r>
                      <a:r>
                        <a:rPr lang="ru-RU" sz="1000" b="1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14546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11635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Сорғы-энергетикалық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жабдықтарды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ауыстыру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(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бірліктері</a:t>
                      </a:r>
                      <a:r>
                        <a:rPr lang="ru-RU" sz="1000" b="1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88974" y="3379639"/>
            <a:ext cx="88035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kk-KZ" altLang="ru-RU" sz="11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2009-2019 жж. аралығында сумен жабдықтау және суды бұру жүйелерін қайта құру және жаңғырту жұмыстарына инвестицияларды тарту үшін Еуропалық қайта құру және даму банкімен мерзімі 13 жылға евродағы 4,25</a:t>
            </a:r>
            <a:r>
              <a:rPr lang="ru-RU" altLang="ru-RU" sz="11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%</a:t>
            </a:r>
            <a:r>
              <a:rPr lang="kk-KZ" altLang="ru-RU" sz="11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жылдық сыйақы мөлшерлемесімен жалпы сомасы 14,2 млрд.теңгеге (51,2 млн.евро)5 келісімшарт құрылды.</a:t>
            </a:r>
            <a:endParaRPr lang="ru-RU" altLang="ru-RU" sz="1100" b="1" dirty="0" smtClean="0">
              <a:solidFill>
                <a:srgbClr val="00206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  <a:p>
            <a:pPr lvl="0" algn="just"/>
            <a:r>
              <a:rPr lang="ru-RU" sz="1100" b="1" u="sng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Салынған</a:t>
            </a:r>
            <a:r>
              <a:rPr lang="ru-RU" sz="1100" b="1" u="sng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u="sng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инвестициялар</a:t>
            </a:r>
            <a:r>
              <a:rPr lang="ru-RU" sz="1100" b="1" u="sng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u="sng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нәтижесінде</a:t>
            </a:r>
            <a:r>
              <a:rPr lang="ru-RU" sz="1100" b="1" u="sng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u="sng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орындалды</a:t>
            </a:r>
            <a:r>
              <a:rPr lang="ru-RU" sz="1100" b="1" u="sng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:</a:t>
            </a:r>
            <a:endParaRPr lang="ru-RU" altLang="ru-RU" sz="1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70666333"/>
              </p:ext>
            </p:extLst>
          </p:nvPr>
        </p:nvGraphicFramePr>
        <p:xfrm>
          <a:off x="3027345" y="716434"/>
          <a:ext cx="3384376" cy="288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881498211"/>
              </p:ext>
            </p:extLst>
          </p:nvPr>
        </p:nvGraphicFramePr>
        <p:xfrm>
          <a:off x="6732239" y="1125409"/>
          <a:ext cx="2325885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36799" y="762254"/>
            <a:ext cx="417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 smtClean="0">
                <a:latin typeface="Arial" pitchFamily="34" charset="0"/>
                <a:cs typeface="Arial" pitchFamily="34" charset="0"/>
              </a:rPr>
              <a:t>2019 жылдың инвестициялық бағдарлама көздері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32240" y="762254"/>
            <a:ext cx="2160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Инвестициялық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бағдарлама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көздерінің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бағыты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18724228"/>
              </p:ext>
            </p:extLst>
          </p:nvPr>
        </p:nvGraphicFramePr>
        <p:xfrm>
          <a:off x="88974" y="620688"/>
          <a:ext cx="325889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228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993" y="3202399"/>
            <a:ext cx="85764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u="sng" dirty="0" err="1" smtClean="0">
                <a:solidFill>
                  <a:srgbClr val="00B05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Салынған</a:t>
            </a:r>
            <a:r>
              <a:rPr lang="ru-RU" sz="1100" b="1" i="1" u="sng" dirty="0" smtClean="0">
                <a:solidFill>
                  <a:srgbClr val="00B05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i="1" u="sng" dirty="0" err="1" smtClean="0">
                <a:solidFill>
                  <a:srgbClr val="00B05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инвестициялардың</a:t>
            </a:r>
            <a:r>
              <a:rPr lang="ru-RU" sz="1100" b="1" i="1" u="sng" dirty="0" smtClean="0">
                <a:solidFill>
                  <a:srgbClr val="00B05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i="1" u="sng" dirty="0" err="1" smtClean="0">
                <a:solidFill>
                  <a:srgbClr val="00B05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нәтижелері</a:t>
            </a:r>
            <a:r>
              <a:rPr lang="ru-RU" sz="1100" b="1" i="1" u="sng" dirty="0" smtClean="0">
                <a:solidFill>
                  <a:srgbClr val="00B05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:</a:t>
            </a:r>
            <a:endParaRPr lang="ru-RU" sz="1100" b="1" i="1" u="sng" dirty="0">
              <a:solidFill>
                <a:srgbClr val="00B05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517389"/>
              </p:ext>
            </p:extLst>
          </p:nvPr>
        </p:nvGraphicFramePr>
        <p:xfrm>
          <a:off x="323529" y="4149080"/>
          <a:ext cx="1728192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42398" y="3596823"/>
            <a:ext cx="183731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50" b="1" kern="0" dirty="0" err="1" smtClean="0">
                <a:solidFill>
                  <a:srgbClr val="FF0000"/>
                </a:solidFill>
              </a:rPr>
              <a:t>Тозығы</a:t>
            </a:r>
            <a:r>
              <a:rPr lang="ru-RU" sz="1050" b="1" kern="0" dirty="0" smtClean="0">
                <a:solidFill>
                  <a:srgbClr val="FF0000"/>
                </a:solidFill>
              </a:rPr>
              <a:t> </a:t>
            </a:r>
            <a:r>
              <a:rPr lang="ru-RU" sz="1050" b="1" kern="0" dirty="0" err="1" smtClean="0">
                <a:solidFill>
                  <a:srgbClr val="FF0000"/>
                </a:solidFill>
              </a:rPr>
              <a:t>төмендеді</a:t>
            </a:r>
            <a:r>
              <a:rPr lang="ru-RU" sz="1050" b="1" kern="0" dirty="0" smtClean="0">
                <a:solidFill>
                  <a:srgbClr val="FF0000"/>
                </a:solidFill>
              </a:rPr>
              <a:t> (%)</a:t>
            </a:r>
            <a:endParaRPr lang="ru-RU" sz="1050" b="1" kern="0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786853"/>
              </p:ext>
            </p:extLst>
          </p:nvPr>
        </p:nvGraphicFramePr>
        <p:xfrm>
          <a:off x="243693" y="5446762"/>
          <a:ext cx="1634723" cy="141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763688" y="3586157"/>
            <a:ext cx="230909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50" b="1" kern="0" dirty="0" err="1" smtClean="0">
                <a:solidFill>
                  <a:srgbClr val="FF0000"/>
                </a:solidFill>
              </a:rPr>
              <a:t>Апаттық</a:t>
            </a:r>
            <a:r>
              <a:rPr lang="ru-RU" sz="1050" b="1" kern="0" dirty="0" smtClean="0">
                <a:solidFill>
                  <a:srgbClr val="FF0000"/>
                </a:solidFill>
              </a:rPr>
              <a:t>/</a:t>
            </a:r>
            <a:r>
              <a:rPr lang="ru-RU" sz="1050" b="1" kern="0" dirty="0" err="1" smtClean="0">
                <a:solidFill>
                  <a:srgbClr val="FF0000"/>
                </a:solidFill>
              </a:rPr>
              <a:t>бітелу</a:t>
            </a:r>
            <a:r>
              <a:rPr lang="ru-RU" sz="1050" b="1" kern="0" dirty="0" smtClean="0">
                <a:solidFill>
                  <a:srgbClr val="FF0000"/>
                </a:solidFill>
              </a:rPr>
              <a:t> </a:t>
            </a:r>
            <a:r>
              <a:rPr lang="ru-RU" sz="1050" b="1" kern="0" dirty="0" err="1" smtClean="0">
                <a:solidFill>
                  <a:srgbClr val="FF0000"/>
                </a:solidFill>
              </a:rPr>
              <a:t>төмендеді</a:t>
            </a:r>
            <a:r>
              <a:rPr lang="ru-RU" sz="1050" b="1" kern="0" dirty="0" smtClean="0">
                <a:solidFill>
                  <a:srgbClr val="FF0000"/>
                </a:solidFill>
              </a:rPr>
              <a:t> (</a:t>
            </a:r>
            <a:r>
              <a:rPr lang="ru-RU" sz="1050" b="1" kern="0" dirty="0" err="1" smtClean="0">
                <a:solidFill>
                  <a:srgbClr val="FF0000"/>
                </a:solidFill>
              </a:rPr>
              <a:t>жағдай</a:t>
            </a:r>
            <a:r>
              <a:rPr lang="ru-RU" sz="1050" b="1" kern="0" dirty="0" smtClean="0">
                <a:solidFill>
                  <a:srgbClr val="FF0000"/>
                </a:solidFill>
              </a:rPr>
              <a:t>/км</a:t>
            </a:r>
            <a:r>
              <a:rPr lang="ru-RU" sz="1050" b="1" kern="0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710818"/>
              </p:ext>
            </p:extLst>
          </p:nvPr>
        </p:nvGraphicFramePr>
        <p:xfrm>
          <a:off x="2051720" y="4190493"/>
          <a:ext cx="1656184" cy="1038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890029"/>
              </p:ext>
            </p:extLst>
          </p:nvPr>
        </p:nvGraphicFramePr>
        <p:xfrm>
          <a:off x="2051720" y="5517232"/>
          <a:ext cx="1693044" cy="118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637517"/>
              </p:ext>
            </p:extLst>
          </p:nvPr>
        </p:nvGraphicFramePr>
        <p:xfrm>
          <a:off x="4563317" y="3785235"/>
          <a:ext cx="1656594" cy="104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378312" y="3389074"/>
            <a:ext cx="202660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kk-KZ" sz="1000" b="1" kern="0" dirty="0" smtClean="0">
                <a:solidFill>
                  <a:srgbClr val="FF0000"/>
                </a:solidFill>
              </a:rPr>
              <a:t>Нормативті-техникалық шығындар төмендеді</a:t>
            </a:r>
            <a:endParaRPr lang="ru-RU" sz="1000" b="1" kern="0" dirty="0">
              <a:solidFill>
                <a:srgbClr val="FF0000"/>
              </a:solidFill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b="1" kern="0" dirty="0" smtClean="0">
                <a:solidFill>
                  <a:srgbClr val="FF0000"/>
                </a:solidFill>
              </a:rPr>
              <a:t> (%)</a:t>
            </a:r>
            <a:endParaRPr lang="ru-RU" sz="1000" b="1" kern="0" dirty="0">
              <a:solidFill>
                <a:srgbClr val="FF0000"/>
              </a:solidFill>
            </a:endParaRPr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779530"/>
              </p:ext>
            </p:extLst>
          </p:nvPr>
        </p:nvGraphicFramePr>
        <p:xfrm>
          <a:off x="3895741" y="5483116"/>
          <a:ext cx="1607099" cy="110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02712" y="5029150"/>
            <a:ext cx="18001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000" b="1" kern="0" dirty="0" smtClean="0">
                <a:solidFill>
                  <a:srgbClr val="FF0000"/>
                </a:solidFill>
              </a:rPr>
              <a:t>Электр 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қуатының</a:t>
            </a:r>
            <a:r>
              <a:rPr lang="ru-RU" sz="1000" b="1" kern="0" dirty="0" smtClean="0">
                <a:solidFill>
                  <a:srgbClr val="FF0000"/>
                </a:solidFill>
              </a:rPr>
              <a:t> 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меншікті</a:t>
            </a:r>
            <a:r>
              <a:rPr lang="ru-RU" sz="1000" b="1" kern="0" dirty="0" smtClean="0">
                <a:solidFill>
                  <a:srgbClr val="FF0000"/>
                </a:solidFill>
              </a:rPr>
              <a:t> 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нормасы</a:t>
            </a:r>
            <a:r>
              <a:rPr lang="ru-RU" sz="1000" b="1" kern="0" dirty="0" smtClean="0">
                <a:solidFill>
                  <a:srgbClr val="FF0000"/>
                </a:solidFill>
              </a:rPr>
              <a:t> 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төмендеді</a:t>
            </a:r>
            <a:r>
              <a:rPr lang="ru-RU" sz="1000" b="1" kern="0" dirty="0" smtClean="0">
                <a:solidFill>
                  <a:srgbClr val="FF0000"/>
                </a:solidFill>
              </a:rPr>
              <a:t> </a:t>
            </a:r>
            <a:endParaRPr lang="ru-RU" sz="1000" b="1" kern="0" dirty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000" b="1" kern="0" dirty="0" smtClean="0">
                <a:solidFill>
                  <a:srgbClr val="FF0000"/>
                </a:solidFill>
              </a:rPr>
              <a:t> </a:t>
            </a:r>
            <a:r>
              <a:rPr lang="ru-RU" sz="1000" b="1" kern="0" dirty="0">
                <a:solidFill>
                  <a:srgbClr val="FF0000"/>
                </a:solidFill>
              </a:rPr>
              <a:t>(квт/м3)</a:t>
            </a: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766109"/>
              </p:ext>
            </p:extLst>
          </p:nvPr>
        </p:nvGraphicFramePr>
        <p:xfrm>
          <a:off x="6608583" y="3831760"/>
          <a:ext cx="1707833" cy="106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404917" y="3385125"/>
            <a:ext cx="216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b="1" kern="0" dirty="0" smtClean="0">
                <a:solidFill>
                  <a:srgbClr val="FF0000"/>
                </a:solidFill>
              </a:rPr>
              <a:t> 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Үздіксіз</a:t>
            </a:r>
            <a:r>
              <a:rPr lang="ru-RU" sz="1000" b="1" kern="0" dirty="0" smtClean="0">
                <a:solidFill>
                  <a:srgbClr val="FF0000"/>
                </a:solidFill>
              </a:rPr>
              <a:t> су беру 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қамтамасыз</a:t>
            </a:r>
            <a:r>
              <a:rPr lang="ru-RU" sz="1000" b="1" kern="0" dirty="0" smtClean="0">
                <a:solidFill>
                  <a:srgbClr val="FF0000"/>
                </a:solidFill>
              </a:rPr>
              <a:t> 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етілді</a:t>
            </a:r>
            <a:r>
              <a:rPr lang="ru-RU" sz="1000" b="1" kern="0" dirty="0" smtClean="0">
                <a:solidFill>
                  <a:srgbClr val="FF0000"/>
                </a:solidFill>
              </a:rPr>
              <a:t>(%)</a:t>
            </a:r>
            <a:endParaRPr lang="ru-RU" sz="1000" b="1" kern="0" dirty="0">
              <a:solidFill>
                <a:srgbClr val="FF0000"/>
              </a:solidFill>
            </a:endParaRPr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469314"/>
              </p:ext>
            </p:extLst>
          </p:nvPr>
        </p:nvGraphicFramePr>
        <p:xfrm>
          <a:off x="7280171" y="5483116"/>
          <a:ext cx="1766696" cy="111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7218548" y="4892764"/>
            <a:ext cx="19254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b="1" kern="0" dirty="0" err="1" smtClean="0">
                <a:solidFill>
                  <a:srgbClr val="FF0000"/>
                </a:solidFill>
              </a:rPr>
              <a:t>Тазарту</a:t>
            </a:r>
            <a:r>
              <a:rPr lang="ru-RU" sz="1000" b="1" kern="0" dirty="0" smtClean="0">
                <a:solidFill>
                  <a:srgbClr val="FF0000"/>
                </a:solidFill>
              </a:rPr>
              <a:t> 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құрылғыларын</a:t>
            </a:r>
            <a:r>
              <a:rPr lang="ru-RU" sz="1000" b="1" kern="0" dirty="0" smtClean="0">
                <a:solidFill>
                  <a:srgbClr val="FF0000"/>
                </a:solidFill>
              </a:rPr>
              <a:t> 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жаңғырту</a:t>
            </a:r>
            <a:r>
              <a:rPr lang="ru-RU" sz="1000" b="1" kern="0" dirty="0" smtClean="0">
                <a:solidFill>
                  <a:srgbClr val="FF0000"/>
                </a:solidFill>
              </a:rPr>
              <a:t> (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қуаттылығын</a:t>
            </a:r>
            <a:r>
              <a:rPr lang="ru-RU" sz="1000" b="1" kern="0" dirty="0" smtClean="0">
                <a:solidFill>
                  <a:srgbClr val="FF0000"/>
                </a:solidFill>
              </a:rPr>
              <a:t> 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кеңейту</a:t>
            </a:r>
            <a:r>
              <a:rPr lang="ru-RU" sz="1000" b="1" kern="0" dirty="0" smtClean="0">
                <a:solidFill>
                  <a:srgbClr val="FF0000"/>
                </a:solidFill>
              </a:rPr>
              <a:t> мың.м3</a:t>
            </a:r>
            <a:r>
              <a:rPr lang="ru-RU" sz="1000" b="1" kern="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242185" y="3874697"/>
            <a:ext cx="183731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kk-KZ" sz="1050" b="1" kern="0" dirty="0" smtClean="0">
                <a:solidFill>
                  <a:srgbClr val="002060"/>
                </a:solidFill>
              </a:rPr>
              <a:t>Су құбыры желілері</a:t>
            </a:r>
            <a:endParaRPr lang="ru-RU" sz="1050" b="1" kern="0" dirty="0">
              <a:solidFill>
                <a:srgbClr val="002060"/>
              </a:solidFill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236877" y="5229200"/>
            <a:ext cx="183731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50" b="1" kern="0" dirty="0" err="1" smtClean="0">
                <a:solidFill>
                  <a:srgbClr val="002060"/>
                </a:solidFill>
              </a:rPr>
              <a:t>Кәріз</a:t>
            </a:r>
            <a:r>
              <a:rPr lang="ru-RU" sz="1050" b="1" kern="0" dirty="0" smtClean="0">
                <a:solidFill>
                  <a:srgbClr val="002060"/>
                </a:solidFill>
              </a:rPr>
              <a:t> </a:t>
            </a:r>
            <a:r>
              <a:rPr lang="ru-RU" sz="1050" b="1" kern="0" dirty="0" err="1" smtClean="0">
                <a:solidFill>
                  <a:srgbClr val="002060"/>
                </a:solidFill>
              </a:rPr>
              <a:t>желілері</a:t>
            </a:r>
            <a:r>
              <a:rPr lang="ru-RU" sz="1050" b="1" kern="0" dirty="0" smtClean="0">
                <a:solidFill>
                  <a:srgbClr val="002060"/>
                </a:solidFill>
              </a:rPr>
              <a:t> (%)</a:t>
            </a:r>
            <a:endParaRPr lang="ru-RU" sz="1050" b="1" kern="0" dirty="0">
              <a:solidFill>
                <a:srgbClr val="002060"/>
              </a:solidFill>
            </a:endParaRPr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048569"/>
              </p:ext>
            </p:extLst>
          </p:nvPr>
        </p:nvGraphicFramePr>
        <p:xfrm>
          <a:off x="5768725" y="5457036"/>
          <a:ext cx="1566913" cy="115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5436096" y="4875257"/>
            <a:ext cx="18722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b="1" kern="0" dirty="0" err="1" smtClean="0">
                <a:solidFill>
                  <a:srgbClr val="FF0000"/>
                </a:solidFill>
              </a:rPr>
              <a:t>Биогазды</a:t>
            </a:r>
            <a:r>
              <a:rPr lang="ru-RU" sz="1000" b="1" kern="0" dirty="0" smtClean="0">
                <a:solidFill>
                  <a:srgbClr val="FF0000"/>
                </a:solidFill>
              </a:rPr>
              <a:t> 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өңдеу</a:t>
            </a:r>
            <a:r>
              <a:rPr lang="ru-RU" sz="1000" b="1" kern="0" dirty="0" smtClean="0">
                <a:solidFill>
                  <a:srgbClr val="FF0000"/>
                </a:solidFill>
              </a:rPr>
              <a:t> 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станциясын</a:t>
            </a:r>
            <a:r>
              <a:rPr lang="ru-RU" sz="1000" b="1" kern="0" dirty="0" smtClean="0">
                <a:solidFill>
                  <a:srgbClr val="FF0000"/>
                </a:solidFill>
              </a:rPr>
              <a:t> 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орнату</a:t>
            </a:r>
            <a:r>
              <a:rPr lang="ru-RU" sz="1000" b="1" kern="0" dirty="0" smtClean="0">
                <a:solidFill>
                  <a:srgbClr val="FF0000"/>
                </a:solidFill>
              </a:rPr>
              <a:t> (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жасыл</a:t>
            </a:r>
            <a:r>
              <a:rPr lang="ru-RU" sz="1000" b="1" kern="0" dirty="0" smtClean="0">
                <a:solidFill>
                  <a:srgbClr val="FF0000"/>
                </a:solidFill>
              </a:rPr>
              <a:t> 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энергияны</a:t>
            </a:r>
            <a:r>
              <a:rPr lang="ru-RU" sz="1000" b="1" kern="0" dirty="0" smtClean="0">
                <a:solidFill>
                  <a:srgbClr val="FF0000"/>
                </a:solidFill>
              </a:rPr>
              <a:t> 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шығару</a:t>
            </a:r>
            <a:r>
              <a:rPr lang="ru-RU" sz="1000" b="1" kern="0" dirty="0" smtClean="0">
                <a:solidFill>
                  <a:srgbClr val="FF0000"/>
                </a:solidFill>
              </a:rPr>
              <a:t> </a:t>
            </a:r>
            <a:r>
              <a:rPr lang="ru-RU" sz="1000" b="1" kern="0" dirty="0">
                <a:solidFill>
                  <a:srgbClr val="FF0000"/>
                </a:solidFill>
              </a:rPr>
              <a:t>млн. </a:t>
            </a:r>
            <a:r>
              <a:rPr lang="ru-RU" sz="1000" b="1" kern="0" dirty="0" smtClean="0">
                <a:solidFill>
                  <a:srgbClr val="FF0000"/>
                </a:solidFill>
              </a:rPr>
              <a:t>Квт/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сағ</a:t>
            </a:r>
            <a:r>
              <a:rPr lang="ru-RU" sz="1000" b="1" kern="0" dirty="0" smtClean="0">
                <a:solidFill>
                  <a:srgbClr val="FF0000"/>
                </a:solidFill>
              </a:rPr>
              <a:t> </a:t>
            </a:r>
            <a:r>
              <a:rPr lang="ru-RU" sz="1000" b="1" kern="0" dirty="0" err="1" smtClean="0">
                <a:solidFill>
                  <a:srgbClr val="FF0000"/>
                </a:solidFill>
              </a:rPr>
              <a:t>жылына</a:t>
            </a:r>
            <a:endParaRPr lang="ru-RU" sz="1000" b="1" kern="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8"/>
          <p:cNvSpPr>
            <a:spLocks noChangeArrowheads="1"/>
          </p:cNvSpPr>
          <p:nvPr/>
        </p:nvSpPr>
        <p:spPr bwMode="auto">
          <a:xfrm>
            <a:off x="323527" y="169476"/>
            <a:ext cx="87078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Су </a:t>
            </a:r>
            <a:r>
              <a:rPr lang="ru-RU" sz="1400" b="1" dirty="0" err="1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құбыры</a:t>
            </a:r>
            <a:r>
              <a:rPr lang="ru-RU" sz="1400" b="1" dirty="0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желілерін</a:t>
            </a:r>
            <a:r>
              <a:rPr lang="ru-RU" sz="1400" b="1" dirty="0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(км) </a:t>
            </a:r>
            <a:r>
              <a:rPr lang="ru-RU" sz="1400" b="1" dirty="0" err="1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жаңарту</a:t>
            </a:r>
            <a:r>
              <a:rPr lang="ru-RU" sz="1400" b="1" dirty="0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және</a:t>
            </a:r>
            <a:r>
              <a:rPr lang="ru-RU" sz="1400" b="1" dirty="0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қайта</a:t>
            </a:r>
            <a:r>
              <a:rPr lang="ru-RU" sz="1400" b="1" dirty="0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құрылуына</a:t>
            </a:r>
            <a:r>
              <a:rPr lang="ru-RU" sz="1400" b="1" dirty="0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салынған</a:t>
            </a:r>
            <a:r>
              <a:rPr lang="ru-RU" sz="1400" b="1" dirty="0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инвестициялардың</a:t>
            </a:r>
            <a:r>
              <a:rPr lang="ru-RU" sz="1400" b="1" dirty="0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FF33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НӘТИЖЕЛЕРІ </a:t>
            </a:r>
            <a:endParaRPr lang="ru-RU" sz="1400" b="1" dirty="0">
              <a:solidFill>
                <a:srgbClr val="FF33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22733656"/>
              </p:ext>
            </p:extLst>
          </p:nvPr>
        </p:nvGraphicFramePr>
        <p:xfrm>
          <a:off x="142398" y="548680"/>
          <a:ext cx="8606066" cy="2646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2065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2478" y="179877"/>
            <a:ext cx="7200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16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жылға</a:t>
            </a:r>
            <a:r>
              <a:rPr lang="ru-RU" sz="1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бекітілген</a:t>
            </a:r>
            <a:r>
              <a:rPr lang="ru-RU" sz="1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инвестициялық</a:t>
            </a:r>
            <a:r>
              <a:rPr lang="ru-RU" sz="1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бағдарламаның</a:t>
            </a:r>
            <a:r>
              <a:rPr lang="ru-RU" sz="1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орындалуы</a:t>
            </a:r>
            <a:r>
              <a:rPr lang="ru-RU" sz="1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млн.тенге</a:t>
            </a:r>
            <a:r>
              <a:rPr lang="ru-RU" sz="1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279853"/>
              </p:ext>
            </p:extLst>
          </p:nvPr>
        </p:nvGraphicFramePr>
        <p:xfrm>
          <a:off x="179512" y="764652"/>
          <a:ext cx="8513826" cy="5264504"/>
        </p:xfrm>
        <a:graphic>
          <a:graphicData uri="http://schemas.openxmlformats.org/drawingml/2006/table">
            <a:tbl>
              <a:tblPr/>
              <a:tblGrid>
                <a:gridCol w="407184"/>
                <a:gridCol w="4701111"/>
                <a:gridCol w="1216261"/>
                <a:gridCol w="1216261"/>
                <a:gridCol w="973009"/>
              </a:tblGrid>
              <a:tr h="658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Инвестициялық</a:t>
                      </a:r>
                      <a:r>
                        <a:rPr lang="kk-KZ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бағдарлама бөлімдерінің атауы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Жоспар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</a:t>
                      </a:r>
                      <a:r>
                        <a:rPr lang="kk-KZ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қабылдағыш және сорғы құрылғылары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2 441,0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1 388,1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Ғимараттар</a:t>
                      </a:r>
                      <a:r>
                        <a:rPr lang="kk-KZ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мен құрылғылар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370,0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418,8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</a:t>
                      </a:r>
                      <a:r>
                        <a:rPr lang="kk-KZ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құбыры желілерін қайта құру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2 964,3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2 530,1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Кәріз</a:t>
                      </a:r>
                      <a:r>
                        <a:rPr lang="kk-KZ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желілерін қайта құру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702,2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509,8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Кәріз</a:t>
                      </a:r>
                      <a:r>
                        <a:rPr lang="kk-KZ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тазалау құрылғыларын жаңғырту және абаттандыру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17,9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34,2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Технологиялық</a:t>
                      </a:r>
                      <a:r>
                        <a:rPr lang="kk-KZ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және энергетикалық құралдарды ендіру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139,1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165,2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6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6 634,6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5 046,3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008" y="6135687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Инвестициялық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бағдарламаны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бекіту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бюджеттің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есебінен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2265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млн.теңге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мөлшерінде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субсидия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қарастырылған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қаржыландыру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болмағандықтан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кейбір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жұмыстар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2020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жылға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шегерілді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2" descr="C:\Users\Мезенцев\Desktop\АКВ\b8b455cc-91f2-486f-9b64-dc6d57d6e6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818326" cy="474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3" descr="C:\Users\Мезенцев\Desktop\АКВ\5e36a8c5-8f1a-4f76-8561-b9ebd656ce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600400" cy="265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59823" y="2297790"/>
            <a:ext cx="1779979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1100" dirty="0" smtClean="0">
                <a:latin typeface="Arial" pitchFamily="34" charset="0"/>
              </a:rPr>
              <a:t>QJ</a:t>
            </a:r>
            <a:r>
              <a:rPr lang="ru-RU" sz="1100" dirty="0" smtClean="0">
                <a:latin typeface="Arial" pitchFamily="34" charset="0"/>
              </a:rPr>
              <a:t>-650-18-65 </a:t>
            </a:r>
            <a:r>
              <a:rPr lang="ru-RU" sz="1100" dirty="0" err="1" smtClean="0">
                <a:latin typeface="Arial" pitchFamily="34" charset="0"/>
              </a:rPr>
              <a:t>сорғысы</a:t>
            </a:r>
            <a:endParaRPr lang="ru-RU" sz="1100" dirty="0">
              <a:latin typeface="Arial" pitchFamily="34" charset="0"/>
            </a:endParaRPr>
          </a:p>
          <a:p>
            <a:r>
              <a:rPr lang="ru-RU" sz="1100" dirty="0" err="1" smtClean="0">
                <a:latin typeface="Arial" pitchFamily="34" charset="0"/>
              </a:rPr>
              <a:t>Қуаты</a:t>
            </a:r>
            <a:r>
              <a:rPr lang="ru-RU" sz="1100" dirty="0" smtClean="0">
                <a:latin typeface="Arial" pitchFamily="34" charset="0"/>
              </a:rPr>
              <a:t> 65 </a:t>
            </a:r>
            <a:r>
              <a:rPr lang="ru-RU" sz="1100" dirty="0">
                <a:latin typeface="Arial" pitchFamily="34" charset="0"/>
              </a:rPr>
              <a:t>кВт</a:t>
            </a:r>
          </a:p>
          <a:p>
            <a:r>
              <a:rPr lang="ru-RU" sz="1100" dirty="0" err="1" smtClean="0">
                <a:latin typeface="Arial" pitchFamily="34" charset="0"/>
              </a:rPr>
              <a:t>Арынның</a:t>
            </a:r>
            <a:r>
              <a:rPr lang="ru-RU" sz="1100" dirty="0" smtClean="0">
                <a:latin typeface="Arial" pitchFamily="34" charset="0"/>
              </a:rPr>
              <a:t> биіктігі-18 </a:t>
            </a:r>
            <a:r>
              <a:rPr lang="ru-RU" sz="1100" dirty="0">
                <a:latin typeface="Arial" pitchFamily="34" charset="0"/>
              </a:rPr>
              <a:t>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9446" y="581779"/>
            <a:ext cx="8495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1200" b="1" dirty="0" smtClean="0">
                <a:latin typeface="Arial" pitchFamily="34" charset="0"/>
                <a:cs typeface="Arial" pitchFamily="34" charset="0"/>
              </a:rPr>
              <a:t>Су қабылдағыш құрылғыларында жайлап қосуды басқару шкафы бар 6 сорғы ауыстырылып сорғы станциясы жаңғыртылды. Осының арқасында  әр ұңғыманың электр қуаты 30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%-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ға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қысқартылды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гидросоққылардың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болдырмауына</a:t>
            </a:r>
            <a:r>
              <a:rPr lang="kk-KZ" sz="1200" b="1" dirty="0" smtClean="0">
                <a:latin typeface="Arial" pitchFamily="34" charset="0"/>
                <a:cs typeface="Arial" pitchFamily="34" charset="0"/>
              </a:rPr>
              <a:t>, сондай-ақ,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QJ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650-18-65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маркалы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тиімді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сорғылардың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талап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етілетін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қысымын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тұрақты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ұстап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тұруға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ықпал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етті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b="1" dirty="0">
              <a:ln w="3175">
                <a:solidFill>
                  <a:schemeClr val="bg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446" y="143054"/>
            <a:ext cx="82790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«Су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қабылдағыш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сорғы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құрылғылары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 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жобалары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асырылды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0" descr="C:\Users\Мезенцев\Desktop\АКВ\cri-pumps-75hp-5st-s6m-38-6-inch-submesible-copper-roto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8" r="21032"/>
          <a:stretch/>
        </p:blipFill>
        <p:spPr bwMode="auto">
          <a:xfrm>
            <a:off x="5220072" y="1484783"/>
            <a:ext cx="1190846" cy="214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8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3568" y="188640"/>
            <a:ext cx="7704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Су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көтеру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көлемі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(млн.м</a:t>
            </a:r>
            <a:r>
              <a:rPr lang="ru-RU" sz="1400" b="1" baseline="30000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3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),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электр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қуатының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шығыны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және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суды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тарату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көлемінің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</a:p>
          <a:p>
            <a:pPr algn="ctr" eaLnBrk="1" fontAlgn="base" hangingPunct="1"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ДИНАМИКАСЫ </a:t>
            </a:r>
            <a:endParaRPr lang="ru-RU" sz="1400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06499883"/>
              </p:ext>
            </p:extLst>
          </p:nvPr>
        </p:nvGraphicFramePr>
        <p:xfrm>
          <a:off x="251520" y="764704"/>
          <a:ext cx="856895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4350003"/>
            <a:ext cx="842493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ru-RU" sz="1100" b="1" dirty="0" smtClean="0">
                <a:solidFill>
                  <a:srgbClr val="000066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1996-2019 </a:t>
            </a:r>
            <a:r>
              <a:rPr lang="ru-RU" sz="1600" b="1" dirty="0" err="1" smtClean="0">
                <a:solidFill>
                  <a:srgbClr val="000066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жж</a:t>
            </a:r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аралығында</a:t>
            </a:r>
            <a:r>
              <a:rPr lang="ru-RU" sz="1600" b="1" dirty="0" smtClean="0">
                <a:solidFill>
                  <a:srgbClr val="000066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.:</a:t>
            </a:r>
          </a:p>
          <a:p>
            <a:pPr marL="228600" indent="-228600" eaLnBrk="1" fontAlgn="base" hangingPunct="1">
              <a:spcAft>
                <a:spcPct val="0"/>
              </a:spcAft>
              <a:buFont typeface="Wingdings" pitchFamily="2" charset="2"/>
              <a:buChar char="q"/>
            </a:pP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1360,1 миллион куб метр су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немесе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 25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жылғы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судың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қоры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үнемделді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.</a:t>
            </a:r>
          </a:p>
          <a:p>
            <a:pPr marL="228600" indent="-228600" eaLnBrk="1" fontAlgn="base" hangingPunct="1">
              <a:spcAft>
                <a:spcPct val="0"/>
              </a:spcAft>
              <a:buFont typeface="Wingdings" pitchFamily="2" charset="2"/>
              <a:buChar char="q"/>
            </a:pP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Үнемделген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электр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қуатының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құны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13665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млн.теңгені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құрады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.</a:t>
            </a:r>
          </a:p>
          <a:p>
            <a:pPr marL="228600" indent="-228600" eaLnBrk="1" fontAlgn="base" hangingPunct="1">
              <a:spcAft>
                <a:spcPct val="0"/>
              </a:spcAft>
              <a:buFont typeface="Wingdings" pitchFamily="2" charset="2"/>
              <a:buChar char="q"/>
            </a:pP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Меншікті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норманың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0,87-ден 0,065 квт/м3-ке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төмендеуі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мыналардың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арқасында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болды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:</a:t>
            </a:r>
            <a:endParaRPr lang="ru-RU" sz="1100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  <a:p>
            <a:pPr marL="228600" indent="-228600" eaLnBrk="1" fontAlgn="base" hangingPunct="1">
              <a:spcAft>
                <a:spcPct val="0"/>
              </a:spcAft>
              <a:buFont typeface="+mj-lt"/>
              <a:buAutoNum type="arabicPeriod"/>
            </a:pP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Электр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қуатын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ұтымды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қолдануға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бағытталған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тиімді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технологиялық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шешімдерді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ендіру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;                                   ;</a:t>
            </a:r>
            <a:endParaRPr lang="ru-RU" sz="1100" b="1" dirty="0">
              <a:solidFill>
                <a:srgbClr val="0000FF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  <a:p>
            <a:pPr marL="228600" indent="-228600" eaLnBrk="1" fontAlgn="base" hangingPunct="1">
              <a:spcAft>
                <a:spcPct val="0"/>
              </a:spcAft>
              <a:buFont typeface="+mj-lt"/>
              <a:buAutoNum type="arabicPeriod"/>
            </a:pP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Қуатты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үнемдегіш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жабдықтарды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ендіру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(ТП АБЖ,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жиілік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түрлендіргіштер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,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жайлап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қосу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құралдары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);</a:t>
            </a:r>
            <a:endParaRPr lang="ru-RU" sz="1100" b="1" dirty="0">
              <a:solidFill>
                <a:srgbClr val="0000FF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  <a:p>
            <a:pPr marL="228600" indent="-228600" eaLnBrk="1" fontAlgn="base" hangingPunct="1">
              <a:spcAft>
                <a:spcPct val="0"/>
              </a:spcAft>
              <a:buFont typeface="+mj-lt"/>
              <a:buAutoNum type="arabicPeriod"/>
            </a:pP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Сорғы-энергетикалық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жабдықтарды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техникалық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сараптамадан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өткізу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;</a:t>
            </a:r>
            <a:endParaRPr lang="ru-RU" sz="1100" b="1" dirty="0">
              <a:solidFill>
                <a:srgbClr val="0000FF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  <a:p>
            <a:pPr marL="228600" indent="-228600" eaLnBrk="1" fontAlgn="base" hangingPunct="1">
              <a:spcAft>
                <a:spcPct val="0"/>
              </a:spcAft>
              <a:buFont typeface="+mj-lt"/>
              <a:buAutoNum type="arabicPeriod"/>
            </a:pP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89 аса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қуатты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сорғыларды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үнемді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«GRUNDFOS</a:t>
            </a:r>
            <a:r>
              <a:rPr lang="ru-RU" sz="1100" b="1" dirty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», «ODESSA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»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белгілі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фирмалар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мен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қытай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өнімдеріне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ауыстыру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. </a:t>
            </a:r>
            <a:endParaRPr lang="ru-RU" sz="1100" b="1" dirty="0">
              <a:solidFill>
                <a:srgbClr val="0000FF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  <a:p>
            <a:pPr marL="228600" indent="-228600" eaLnBrk="1" fontAlgn="base" hangingPunct="1">
              <a:spcAft>
                <a:spcPct val="0"/>
              </a:spcAft>
              <a:buFont typeface="+mj-lt"/>
              <a:buAutoNum type="arabicPeriod"/>
            </a:pP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114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бақылау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нүктелерінде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сумен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жабдықтау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жүйелерін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қадағалап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отыру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арқылы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жұмыстың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оңтайлы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режимін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бақылау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жүйелерін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ендіру</a:t>
            </a:r>
            <a:r>
              <a:rPr lang="ru-RU" sz="1100" b="1" dirty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;</a:t>
            </a:r>
            <a:endParaRPr lang="ru-RU" sz="1100" b="1" dirty="0" smtClean="0">
              <a:solidFill>
                <a:srgbClr val="0000FF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  <a:p>
            <a:pPr marL="228600" indent="-228600" eaLnBrk="1" fontAlgn="base" hangingPunct="1">
              <a:spcAft>
                <a:spcPct val="0"/>
              </a:spcAft>
              <a:buFont typeface="+mj-lt"/>
              <a:buAutoNum type="arabicPeriod"/>
            </a:pP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Су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құбыры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желілерінде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судың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тым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аса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арынын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болдырмау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мақсатында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167 су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қысымын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реттегіштер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орнату</a:t>
            </a:r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.</a:t>
            </a:r>
            <a:endParaRPr lang="ru-RU" sz="1100" b="1" dirty="0">
              <a:solidFill>
                <a:srgbClr val="0000FF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01004" y="5443157"/>
            <a:ext cx="3782964" cy="86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Шымкент қ-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Енбекші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ауданы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Мамедова,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Мәуелі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көшелерінде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Аймаутов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көшесінен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Жандосов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көшесіне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д-300мм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құбыры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желілері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құрылды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L-</a:t>
            </a:r>
            <a:r>
              <a:rPr lang="en-US" altLang="ru-RU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kk-KZ" altLang="ru-RU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51</a:t>
            </a:r>
            <a:r>
              <a:rPr lang="ru-RU" altLang="ru-RU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п.м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71681"/>
            <a:ext cx="7867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«СУ ҚҰБЫРЫ ЖЕЛІЛЕРІН ҚАЙТА ҚҰРУ»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БОЙЫНША ЖОБАЛАР ІСКЕ АСЫРЫЛДЫ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8" name="Picture 2" descr="C:\Users\Kydyrbaev\Desktop\фото инвест 2019\Мауели\WhatsApp Image 2019-12-24 at 10.35.51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3150"/>
            <a:ext cx="3789672" cy="433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3" descr="C:\Users\Kydyrbaev\Desktop\фото инвест 2019\Мауели\WhatsApp Image 2019-12-24 at 10.29.3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168353" cy="289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C:\Users\Kydyrbaev\Desktop\фото инвест 2019\Мауели\WhatsApp Image 2019-12-24 at 10.29.35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61" y="770768"/>
            <a:ext cx="3137739" cy="273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62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827584" y="676384"/>
            <a:ext cx="6984775" cy="49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Шымкент қ-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Енбекші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ауданы,Кутузов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көшесінен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Маминов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көшесі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бойымен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тоқыма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фабрикасына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д-300 мм су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құбыры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желілері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құрылды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lang="en-US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L- </a:t>
            </a:r>
            <a:r>
              <a:rPr lang="ru-RU" altLang="ru-RU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1118</a:t>
            </a:r>
            <a:r>
              <a:rPr lang="en-US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п.м.</a:t>
            </a:r>
            <a:endParaRPr lang="ru-RU" alt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6355" y="258693"/>
            <a:ext cx="8568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«Су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құбыры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желілерін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құру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жобалар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асырылды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2" name="Picture 2" descr="C:\Users\Kydyrbaev\Downloads\WhatsApp Image 2020-05-25 at 14.58.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134171" cy="487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3" descr="C:\Users\Kydyrbaev\Downloads\WhatsApp Image 2020-05-25 at 14.58.2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340768"/>
            <a:ext cx="3960440" cy="487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35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14117</TotalTime>
  <Words>3070</Words>
  <Application>Microsoft Office PowerPoint</Application>
  <PresentationFormat>Экран (4:3)</PresentationFormat>
  <Paragraphs>929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Инвестиции Европейского банка реконструкции и развития в модернизацию водопроводно-канализационного хозяйства г.Шымкент</dc:title>
  <dc:creator>заманбек</dc:creator>
  <cp:lastModifiedBy>Nurdaulet Kasymbekov</cp:lastModifiedBy>
  <cp:revision>1421</cp:revision>
  <cp:lastPrinted>2020-05-28T03:52:41Z</cp:lastPrinted>
  <dcterms:created xsi:type="dcterms:W3CDTF">2016-06-15T04:31:55Z</dcterms:created>
  <dcterms:modified xsi:type="dcterms:W3CDTF">2020-06-02T03:41:58Z</dcterms:modified>
</cp:coreProperties>
</file>